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2" r:id="rId4"/>
    <p:sldId id="273" r:id="rId5"/>
    <p:sldId id="274" r:id="rId6"/>
    <p:sldId id="275" r:id="rId7"/>
    <p:sldId id="276" r:id="rId8"/>
    <p:sldId id="277" r:id="rId9"/>
    <p:sldId id="278" r:id="rId10"/>
    <p:sldId id="284" r:id="rId11"/>
    <p:sldId id="283" r:id="rId12"/>
    <p:sldId id="27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91"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E65D6-6A6F-4EBA-94F5-5EA2757E5785}"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n-AU"/>
        </a:p>
      </dgm:t>
    </dgm:pt>
    <dgm:pt modelId="{04AF01AC-B578-4D6D-965E-A361F422EC79}">
      <dgm:prSet phldrT="[Text]"/>
      <dgm:spPr/>
      <dgm:t>
        <a:bodyPr/>
        <a:lstStyle/>
        <a:p>
          <a:r>
            <a:rPr lang="en-AU" dirty="0"/>
            <a:t>Fear Stress Panic</a:t>
          </a:r>
        </a:p>
      </dgm:t>
    </dgm:pt>
    <dgm:pt modelId="{4596EA18-9802-40DE-85B7-98053E055F35}" type="parTrans" cxnId="{BA50AE8A-B9E5-4824-9359-FBB2EE03441E}">
      <dgm:prSet/>
      <dgm:spPr/>
      <dgm:t>
        <a:bodyPr/>
        <a:lstStyle/>
        <a:p>
          <a:endParaRPr lang="en-AU"/>
        </a:p>
      </dgm:t>
    </dgm:pt>
    <dgm:pt modelId="{4F427D4A-4C5F-48C1-83D5-AC2E7C0C4432}" type="sibTrans" cxnId="{BA50AE8A-B9E5-4824-9359-FBB2EE03441E}">
      <dgm:prSet/>
      <dgm:spPr/>
      <dgm:t>
        <a:bodyPr/>
        <a:lstStyle/>
        <a:p>
          <a:endParaRPr lang="en-AU"/>
        </a:p>
      </dgm:t>
    </dgm:pt>
    <dgm:pt modelId="{34D6016D-9221-45EB-B69D-5BD75FA5FC49}">
      <dgm:prSet phldrT="[Text]"/>
      <dgm:spPr/>
      <dgm:t>
        <a:bodyPr/>
        <a:lstStyle/>
        <a:p>
          <a:r>
            <a:rPr lang="en-AU" dirty="0"/>
            <a:t>Increased cortisol</a:t>
          </a:r>
        </a:p>
      </dgm:t>
    </dgm:pt>
    <dgm:pt modelId="{2C643596-4FCD-4495-ADD0-B665A6216D7C}" type="parTrans" cxnId="{2282215A-8DF9-4AAB-84C7-68D884BE7232}">
      <dgm:prSet/>
      <dgm:spPr/>
      <dgm:t>
        <a:bodyPr/>
        <a:lstStyle/>
        <a:p>
          <a:endParaRPr lang="en-AU"/>
        </a:p>
      </dgm:t>
    </dgm:pt>
    <dgm:pt modelId="{CF57A3BD-3D3D-457E-A226-189687CE5A70}" type="sibTrans" cxnId="{2282215A-8DF9-4AAB-84C7-68D884BE7232}">
      <dgm:prSet/>
      <dgm:spPr/>
      <dgm:t>
        <a:bodyPr/>
        <a:lstStyle/>
        <a:p>
          <a:endParaRPr lang="en-AU"/>
        </a:p>
      </dgm:t>
    </dgm:pt>
    <dgm:pt modelId="{EAEBD45C-B29F-447E-958C-620DD5D6355B}">
      <dgm:prSet phldrT="[Text]"/>
      <dgm:spPr/>
      <dgm:t>
        <a:bodyPr/>
        <a:lstStyle/>
        <a:p>
          <a:r>
            <a:rPr lang="en-AU" dirty="0"/>
            <a:t>Decreased mental capacity</a:t>
          </a:r>
        </a:p>
      </dgm:t>
    </dgm:pt>
    <dgm:pt modelId="{F495FB16-5E87-46DE-9B80-5079ABC32A83}" type="parTrans" cxnId="{3CAC30BE-F3BB-464F-92BB-503B044024FD}">
      <dgm:prSet/>
      <dgm:spPr/>
      <dgm:t>
        <a:bodyPr/>
        <a:lstStyle/>
        <a:p>
          <a:endParaRPr lang="en-AU"/>
        </a:p>
      </dgm:t>
    </dgm:pt>
    <dgm:pt modelId="{A4954345-7474-4179-8035-5992966A0636}" type="sibTrans" cxnId="{3CAC30BE-F3BB-464F-92BB-503B044024FD}">
      <dgm:prSet/>
      <dgm:spPr/>
      <dgm:t>
        <a:bodyPr/>
        <a:lstStyle/>
        <a:p>
          <a:endParaRPr lang="en-AU"/>
        </a:p>
      </dgm:t>
    </dgm:pt>
    <dgm:pt modelId="{7AD4D820-F779-404C-BC29-CCCBC5EDF65D}">
      <dgm:prSet phldrT="[Text]"/>
      <dgm:spPr/>
      <dgm:t>
        <a:bodyPr/>
        <a:lstStyle/>
        <a:p>
          <a:r>
            <a:rPr lang="en-AU" dirty="0"/>
            <a:t>Poor choices</a:t>
          </a:r>
        </a:p>
      </dgm:t>
    </dgm:pt>
    <dgm:pt modelId="{E960BE3E-C9C0-4641-8D52-5B793C677B32}" type="parTrans" cxnId="{1B95277F-3361-4CE4-B1DB-901B690240D7}">
      <dgm:prSet/>
      <dgm:spPr/>
      <dgm:t>
        <a:bodyPr/>
        <a:lstStyle/>
        <a:p>
          <a:endParaRPr lang="en-AU"/>
        </a:p>
      </dgm:t>
    </dgm:pt>
    <dgm:pt modelId="{90D89DCB-DB12-457B-B035-4B80589446CB}" type="sibTrans" cxnId="{1B95277F-3361-4CE4-B1DB-901B690240D7}">
      <dgm:prSet/>
      <dgm:spPr/>
      <dgm:t>
        <a:bodyPr/>
        <a:lstStyle/>
        <a:p>
          <a:endParaRPr lang="en-AU"/>
        </a:p>
      </dgm:t>
    </dgm:pt>
    <dgm:pt modelId="{91467CAE-E0B8-4D30-A015-2526936C50D2}">
      <dgm:prSet phldrT="[Text]"/>
      <dgm:spPr/>
      <dgm:t>
        <a:bodyPr/>
        <a:lstStyle/>
        <a:p>
          <a:r>
            <a:rPr lang="en-AU" dirty="0"/>
            <a:t>Undesirable outcomes</a:t>
          </a:r>
        </a:p>
      </dgm:t>
    </dgm:pt>
    <dgm:pt modelId="{2D716C6C-FE28-4036-84C3-73B4EB847862}" type="parTrans" cxnId="{A55E2E56-77F1-44F0-AE0C-305C85C06CA3}">
      <dgm:prSet/>
      <dgm:spPr/>
      <dgm:t>
        <a:bodyPr/>
        <a:lstStyle/>
        <a:p>
          <a:endParaRPr lang="en-AU"/>
        </a:p>
      </dgm:t>
    </dgm:pt>
    <dgm:pt modelId="{066D6247-B208-4950-BC7D-E4271A5C0389}" type="sibTrans" cxnId="{A55E2E56-77F1-44F0-AE0C-305C85C06CA3}">
      <dgm:prSet/>
      <dgm:spPr/>
      <dgm:t>
        <a:bodyPr/>
        <a:lstStyle/>
        <a:p>
          <a:endParaRPr lang="en-AU"/>
        </a:p>
      </dgm:t>
    </dgm:pt>
    <dgm:pt modelId="{64D53DF8-9A67-4EB9-991E-D71FF1CFE6F9}" type="pres">
      <dgm:prSet presAssocID="{2BCE65D6-6A6F-4EBA-94F5-5EA2757E5785}" presName="cycle" presStyleCnt="0">
        <dgm:presLayoutVars>
          <dgm:dir/>
          <dgm:resizeHandles val="exact"/>
        </dgm:presLayoutVars>
      </dgm:prSet>
      <dgm:spPr/>
    </dgm:pt>
    <dgm:pt modelId="{F88197A5-6A94-4492-8754-15EBE41B91EA}" type="pres">
      <dgm:prSet presAssocID="{04AF01AC-B578-4D6D-965E-A361F422EC79}" presName="dummy" presStyleCnt="0"/>
      <dgm:spPr/>
    </dgm:pt>
    <dgm:pt modelId="{70613A26-6653-49CA-B2F9-4A492C3730C5}" type="pres">
      <dgm:prSet presAssocID="{04AF01AC-B578-4D6D-965E-A361F422EC79}" presName="node" presStyleLbl="revTx" presStyleIdx="0" presStyleCnt="5">
        <dgm:presLayoutVars>
          <dgm:bulletEnabled val="1"/>
        </dgm:presLayoutVars>
      </dgm:prSet>
      <dgm:spPr/>
    </dgm:pt>
    <dgm:pt modelId="{30B2DCFD-F8CB-4625-8C2C-879F6E6D2FB6}" type="pres">
      <dgm:prSet presAssocID="{4F427D4A-4C5F-48C1-83D5-AC2E7C0C4432}" presName="sibTrans" presStyleLbl="node1" presStyleIdx="0" presStyleCnt="5"/>
      <dgm:spPr/>
    </dgm:pt>
    <dgm:pt modelId="{2E7078E6-E94A-44CE-9FC4-6B872A059C5B}" type="pres">
      <dgm:prSet presAssocID="{34D6016D-9221-45EB-B69D-5BD75FA5FC49}" presName="dummy" presStyleCnt="0"/>
      <dgm:spPr/>
    </dgm:pt>
    <dgm:pt modelId="{E9E3C45D-D2C9-457C-A924-33FDCD7916E5}" type="pres">
      <dgm:prSet presAssocID="{34D6016D-9221-45EB-B69D-5BD75FA5FC49}" presName="node" presStyleLbl="revTx" presStyleIdx="1" presStyleCnt="5">
        <dgm:presLayoutVars>
          <dgm:bulletEnabled val="1"/>
        </dgm:presLayoutVars>
      </dgm:prSet>
      <dgm:spPr/>
    </dgm:pt>
    <dgm:pt modelId="{EAF92B48-C4DE-43BE-A3E2-5334BF041EE7}" type="pres">
      <dgm:prSet presAssocID="{CF57A3BD-3D3D-457E-A226-189687CE5A70}" presName="sibTrans" presStyleLbl="node1" presStyleIdx="1" presStyleCnt="5"/>
      <dgm:spPr/>
    </dgm:pt>
    <dgm:pt modelId="{EAF189DC-F189-4D72-9394-7B6830283BBA}" type="pres">
      <dgm:prSet presAssocID="{EAEBD45C-B29F-447E-958C-620DD5D6355B}" presName="dummy" presStyleCnt="0"/>
      <dgm:spPr/>
    </dgm:pt>
    <dgm:pt modelId="{0F9F4B5C-0DB7-4356-8474-C17DFEC094F2}" type="pres">
      <dgm:prSet presAssocID="{EAEBD45C-B29F-447E-958C-620DD5D6355B}" presName="node" presStyleLbl="revTx" presStyleIdx="2" presStyleCnt="5">
        <dgm:presLayoutVars>
          <dgm:bulletEnabled val="1"/>
        </dgm:presLayoutVars>
      </dgm:prSet>
      <dgm:spPr/>
    </dgm:pt>
    <dgm:pt modelId="{D45C2B27-0262-4BB7-B9B0-FF9BE0517435}" type="pres">
      <dgm:prSet presAssocID="{A4954345-7474-4179-8035-5992966A0636}" presName="sibTrans" presStyleLbl="node1" presStyleIdx="2" presStyleCnt="5"/>
      <dgm:spPr/>
    </dgm:pt>
    <dgm:pt modelId="{E42B5B4E-DDDC-4C81-AB06-C7A959D73EDC}" type="pres">
      <dgm:prSet presAssocID="{7AD4D820-F779-404C-BC29-CCCBC5EDF65D}" presName="dummy" presStyleCnt="0"/>
      <dgm:spPr/>
    </dgm:pt>
    <dgm:pt modelId="{ED34D36B-34EA-4DEE-8780-D0B0B10AC607}" type="pres">
      <dgm:prSet presAssocID="{7AD4D820-F779-404C-BC29-CCCBC5EDF65D}" presName="node" presStyleLbl="revTx" presStyleIdx="3" presStyleCnt="5">
        <dgm:presLayoutVars>
          <dgm:bulletEnabled val="1"/>
        </dgm:presLayoutVars>
      </dgm:prSet>
      <dgm:spPr/>
    </dgm:pt>
    <dgm:pt modelId="{F79143B1-3FA7-4311-B4A7-338E71A839F9}" type="pres">
      <dgm:prSet presAssocID="{90D89DCB-DB12-457B-B035-4B80589446CB}" presName="sibTrans" presStyleLbl="node1" presStyleIdx="3" presStyleCnt="5"/>
      <dgm:spPr/>
    </dgm:pt>
    <dgm:pt modelId="{5DF759CC-2C25-46DC-8012-5AD3E7DA5DAD}" type="pres">
      <dgm:prSet presAssocID="{91467CAE-E0B8-4D30-A015-2526936C50D2}" presName="dummy" presStyleCnt="0"/>
      <dgm:spPr/>
    </dgm:pt>
    <dgm:pt modelId="{0CE194AE-5852-4572-9479-9921AE5ABF73}" type="pres">
      <dgm:prSet presAssocID="{91467CAE-E0B8-4D30-A015-2526936C50D2}" presName="node" presStyleLbl="revTx" presStyleIdx="4" presStyleCnt="5">
        <dgm:presLayoutVars>
          <dgm:bulletEnabled val="1"/>
        </dgm:presLayoutVars>
      </dgm:prSet>
      <dgm:spPr/>
    </dgm:pt>
    <dgm:pt modelId="{491B39B5-96C8-48AA-8EDE-6A8D1FE8CADA}" type="pres">
      <dgm:prSet presAssocID="{066D6247-B208-4950-BC7D-E4271A5C0389}" presName="sibTrans" presStyleLbl="node1" presStyleIdx="4" presStyleCnt="5" custLinFactNeighborX="233" custLinFactNeighborY="3980"/>
      <dgm:spPr/>
    </dgm:pt>
  </dgm:ptLst>
  <dgm:cxnLst>
    <dgm:cxn modelId="{08537314-E932-4A5F-B3A0-A49C227042BC}" type="presOf" srcId="{EAEBD45C-B29F-447E-958C-620DD5D6355B}" destId="{0F9F4B5C-0DB7-4356-8474-C17DFEC094F2}" srcOrd="0" destOrd="0" presId="urn:microsoft.com/office/officeart/2005/8/layout/cycle1"/>
    <dgm:cxn modelId="{0D1A205E-E132-479A-B932-CD3AF89DDE28}" type="presOf" srcId="{34D6016D-9221-45EB-B69D-5BD75FA5FC49}" destId="{E9E3C45D-D2C9-457C-A924-33FDCD7916E5}" srcOrd="0" destOrd="0" presId="urn:microsoft.com/office/officeart/2005/8/layout/cycle1"/>
    <dgm:cxn modelId="{C7545362-D3F8-4E7E-BD3E-890C6CFF5A80}" type="presOf" srcId="{91467CAE-E0B8-4D30-A015-2526936C50D2}" destId="{0CE194AE-5852-4572-9479-9921AE5ABF73}" srcOrd="0" destOrd="0" presId="urn:microsoft.com/office/officeart/2005/8/layout/cycle1"/>
    <dgm:cxn modelId="{A55E2E56-77F1-44F0-AE0C-305C85C06CA3}" srcId="{2BCE65D6-6A6F-4EBA-94F5-5EA2757E5785}" destId="{91467CAE-E0B8-4D30-A015-2526936C50D2}" srcOrd="4" destOrd="0" parTransId="{2D716C6C-FE28-4036-84C3-73B4EB847862}" sibTransId="{066D6247-B208-4950-BC7D-E4271A5C0389}"/>
    <dgm:cxn modelId="{DD0BFF76-7EE5-4B86-A0C5-338220A595A7}" type="presOf" srcId="{04AF01AC-B578-4D6D-965E-A361F422EC79}" destId="{70613A26-6653-49CA-B2F9-4A492C3730C5}" srcOrd="0" destOrd="0" presId="urn:microsoft.com/office/officeart/2005/8/layout/cycle1"/>
    <dgm:cxn modelId="{2282215A-8DF9-4AAB-84C7-68D884BE7232}" srcId="{2BCE65D6-6A6F-4EBA-94F5-5EA2757E5785}" destId="{34D6016D-9221-45EB-B69D-5BD75FA5FC49}" srcOrd="1" destOrd="0" parTransId="{2C643596-4FCD-4495-ADD0-B665A6216D7C}" sibTransId="{CF57A3BD-3D3D-457E-A226-189687CE5A70}"/>
    <dgm:cxn modelId="{1B95277F-3361-4CE4-B1DB-901B690240D7}" srcId="{2BCE65D6-6A6F-4EBA-94F5-5EA2757E5785}" destId="{7AD4D820-F779-404C-BC29-CCCBC5EDF65D}" srcOrd="3" destOrd="0" parTransId="{E960BE3E-C9C0-4641-8D52-5B793C677B32}" sibTransId="{90D89DCB-DB12-457B-B035-4B80589446CB}"/>
    <dgm:cxn modelId="{62E86F80-976E-4174-8430-2088F1230288}" type="presOf" srcId="{066D6247-B208-4950-BC7D-E4271A5C0389}" destId="{491B39B5-96C8-48AA-8EDE-6A8D1FE8CADA}" srcOrd="0" destOrd="0" presId="urn:microsoft.com/office/officeart/2005/8/layout/cycle1"/>
    <dgm:cxn modelId="{BA50AE8A-B9E5-4824-9359-FBB2EE03441E}" srcId="{2BCE65D6-6A6F-4EBA-94F5-5EA2757E5785}" destId="{04AF01AC-B578-4D6D-965E-A361F422EC79}" srcOrd="0" destOrd="0" parTransId="{4596EA18-9802-40DE-85B7-98053E055F35}" sibTransId="{4F427D4A-4C5F-48C1-83D5-AC2E7C0C4432}"/>
    <dgm:cxn modelId="{773C3B94-6286-4F0A-9C16-60782D4A2068}" type="presOf" srcId="{4F427D4A-4C5F-48C1-83D5-AC2E7C0C4432}" destId="{30B2DCFD-F8CB-4625-8C2C-879F6E6D2FB6}" srcOrd="0" destOrd="0" presId="urn:microsoft.com/office/officeart/2005/8/layout/cycle1"/>
    <dgm:cxn modelId="{8340FE9C-1C73-4AB9-AE83-83E51FA839D5}" type="presOf" srcId="{7AD4D820-F779-404C-BC29-CCCBC5EDF65D}" destId="{ED34D36B-34EA-4DEE-8780-D0B0B10AC607}" srcOrd="0" destOrd="0" presId="urn:microsoft.com/office/officeart/2005/8/layout/cycle1"/>
    <dgm:cxn modelId="{356174A7-49C6-48C3-9C04-A987AC55A5EA}" type="presOf" srcId="{A4954345-7474-4179-8035-5992966A0636}" destId="{D45C2B27-0262-4BB7-B9B0-FF9BE0517435}" srcOrd="0" destOrd="0" presId="urn:microsoft.com/office/officeart/2005/8/layout/cycle1"/>
    <dgm:cxn modelId="{3CAC30BE-F3BB-464F-92BB-503B044024FD}" srcId="{2BCE65D6-6A6F-4EBA-94F5-5EA2757E5785}" destId="{EAEBD45C-B29F-447E-958C-620DD5D6355B}" srcOrd="2" destOrd="0" parTransId="{F495FB16-5E87-46DE-9B80-5079ABC32A83}" sibTransId="{A4954345-7474-4179-8035-5992966A0636}"/>
    <dgm:cxn modelId="{8C3D29F6-5A49-4BD5-A2CA-977B426287D5}" type="presOf" srcId="{CF57A3BD-3D3D-457E-A226-189687CE5A70}" destId="{EAF92B48-C4DE-43BE-A3E2-5334BF041EE7}" srcOrd="0" destOrd="0" presId="urn:microsoft.com/office/officeart/2005/8/layout/cycle1"/>
    <dgm:cxn modelId="{A10C10F9-1C7E-4E7E-827D-63E20A6CA941}" type="presOf" srcId="{90D89DCB-DB12-457B-B035-4B80589446CB}" destId="{F79143B1-3FA7-4311-B4A7-338E71A839F9}" srcOrd="0" destOrd="0" presId="urn:microsoft.com/office/officeart/2005/8/layout/cycle1"/>
    <dgm:cxn modelId="{E986DEF9-9540-422D-A32D-593D9364CE46}" type="presOf" srcId="{2BCE65D6-6A6F-4EBA-94F5-5EA2757E5785}" destId="{64D53DF8-9A67-4EB9-991E-D71FF1CFE6F9}" srcOrd="0" destOrd="0" presId="urn:microsoft.com/office/officeart/2005/8/layout/cycle1"/>
    <dgm:cxn modelId="{BEE69130-7B92-4B70-8A92-5300E1BC02B6}" type="presParOf" srcId="{64D53DF8-9A67-4EB9-991E-D71FF1CFE6F9}" destId="{F88197A5-6A94-4492-8754-15EBE41B91EA}" srcOrd="0" destOrd="0" presId="urn:microsoft.com/office/officeart/2005/8/layout/cycle1"/>
    <dgm:cxn modelId="{0261E331-3D73-4457-AA4B-D4EBC4995726}" type="presParOf" srcId="{64D53DF8-9A67-4EB9-991E-D71FF1CFE6F9}" destId="{70613A26-6653-49CA-B2F9-4A492C3730C5}" srcOrd="1" destOrd="0" presId="urn:microsoft.com/office/officeart/2005/8/layout/cycle1"/>
    <dgm:cxn modelId="{E9539181-FB37-4BEA-BAB5-28EAD12B8C13}" type="presParOf" srcId="{64D53DF8-9A67-4EB9-991E-D71FF1CFE6F9}" destId="{30B2DCFD-F8CB-4625-8C2C-879F6E6D2FB6}" srcOrd="2" destOrd="0" presId="urn:microsoft.com/office/officeart/2005/8/layout/cycle1"/>
    <dgm:cxn modelId="{96FC2F48-C9BD-4994-B8F0-6B0929CE3493}" type="presParOf" srcId="{64D53DF8-9A67-4EB9-991E-D71FF1CFE6F9}" destId="{2E7078E6-E94A-44CE-9FC4-6B872A059C5B}" srcOrd="3" destOrd="0" presId="urn:microsoft.com/office/officeart/2005/8/layout/cycle1"/>
    <dgm:cxn modelId="{431D378A-A2E7-498D-AC9E-30A20E0215C0}" type="presParOf" srcId="{64D53DF8-9A67-4EB9-991E-D71FF1CFE6F9}" destId="{E9E3C45D-D2C9-457C-A924-33FDCD7916E5}" srcOrd="4" destOrd="0" presId="urn:microsoft.com/office/officeart/2005/8/layout/cycle1"/>
    <dgm:cxn modelId="{EFAA6B7F-9F47-4A46-8307-1AE756F79546}" type="presParOf" srcId="{64D53DF8-9A67-4EB9-991E-D71FF1CFE6F9}" destId="{EAF92B48-C4DE-43BE-A3E2-5334BF041EE7}" srcOrd="5" destOrd="0" presId="urn:microsoft.com/office/officeart/2005/8/layout/cycle1"/>
    <dgm:cxn modelId="{B2056CC2-8018-4867-932B-61D09F36810A}" type="presParOf" srcId="{64D53DF8-9A67-4EB9-991E-D71FF1CFE6F9}" destId="{EAF189DC-F189-4D72-9394-7B6830283BBA}" srcOrd="6" destOrd="0" presId="urn:microsoft.com/office/officeart/2005/8/layout/cycle1"/>
    <dgm:cxn modelId="{C490AA69-766E-4BF2-AD25-498946565608}" type="presParOf" srcId="{64D53DF8-9A67-4EB9-991E-D71FF1CFE6F9}" destId="{0F9F4B5C-0DB7-4356-8474-C17DFEC094F2}" srcOrd="7" destOrd="0" presId="urn:microsoft.com/office/officeart/2005/8/layout/cycle1"/>
    <dgm:cxn modelId="{43E62C92-E3B6-4D8F-A8C7-C7183D9BAC57}" type="presParOf" srcId="{64D53DF8-9A67-4EB9-991E-D71FF1CFE6F9}" destId="{D45C2B27-0262-4BB7-B9B0-FF9BE0517435}" srcOrd="8" destOrd="0" presId="urn:microsoft.com/office/officeart/2005/8/layout/cycle1"/>
    <dgm:cxn modelId="{5A2314AB-ED89-45A7-AEB3-1DE7B6144A7A}" type="presParOf" srcId="{64D53DF8-9A67-4EB9-991E-D71FF1CFE6F9}" destId="{E42B5B4E-DDDC-4C81-AB06-C7A959D73EDC}" srcOrd="9" destOrd="0" presId="urn:microsoft.com/office/officeart/2005/8/layout/cycle1"/>
    <dgm:cxn modelId="{42AA868D-DCBC-4E8E-9260-C599B59C875E}" type="presParOf" srcId="{64D53DF8-9A67-4EB9-991E-D71FF1CFE6F9}" destId="{ED34D36B-34EA-4DEE-8780-D0B0B10AC607}" srcOrd="10" destOrd="0" presId="urn:microsoft.com/office/officeart/2005/8/layout/cycle1"/>
    <dgm:cxn modelId="{64F17E0F-A042-4A5E-B76A-EE01A944C327}" type="presParOf" srcId="{64D53DF8-9A67-4EB9-991E-D71FF1CFE6F9}" destId="{F79143B1-3FA7-4311-B4A7-338E71A839F9}" srcOrd="11" destOrd="0" presId="urn:microsoft.com/office/officeart/2005/8/layout/cycle1"/>
    <dgm:cxn modelId="{59A3CA79-EAD3-4B94-A715-0D734EED4454}" type="presParOf" srcId="{64D53DF8-9A67-4EB9-991E-D71FF1CFE6F9}" destId="{5DF759CC-2C25-46DC-8012-5AD3E7DA5DAD}" srcOrd="12" destOrd="0" presId="urn:microsoft.com/office/officeart/2005/8/layout/cycle1"/>
    <dgm:cxn modelId="{B241B62F-EB93-4004-9A5C-1DE633F4A94D}" type="presParOf" srcId="{64D53DF8-9A67-4EB9-991E-D71FF1CFE6F9}" destId="{0CE194AE-5852-4572-9479-9921AE5ABF73}" srcOrd="13" destOrd="0" presId="urn:microsoft.com/office/officeart/2005/8/layout/cycle1"/>
    <dgm:cxn modelId="{FE90BB82-3FB5-497C-99F1-13DB8CC52E4D}" type="presParOf" srcId="{64D53DF8-9A67-4EB9-991E-D71FF1CFE6F9}" destId="{491B39B5-96C8-48AA-8EDE-6A8D1FE8CADA}"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13A26-6653-49CA-B2F9-4A492C3730C5}">
      <dsp:nvSpPr>
        <dsp:cNvPr id="0" name=""/>
        <dsp:cNvSpPr/>
      </dsp:nvSpPr>
      <dsp:spPr>
        <a:xfrm>
          <a:off x="3785732" y="33726"/>
          <a:ext cx="1157906" cy="115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AU" sz="1700" kern="1200" dirty="0"/>
            <a:t>Fear Stress Panic</a:t>
          </a:r>
        </a:p>
      </dsp:txBody>
      <dsp:txXfrm>
        <a:off x="3785732" y="33726"/>
        <a:ext cx="1157906" cy="1157906"/>
      </dsp:txXfrm>
    </dsp:sp>
    <dsp:sp modelId="{30B2DCFD-F8CB-4625-8C2C-879F6E6D2FB6}">
      <dsp:nvSpPr>
        <dsp:cNvPr id="0" name=""/>
        <dsp:cNvSpPr/>
      </dsp:nvSpPr>
      <dsp:spPr>
        <a:xfrm>
          <a:off x="1057056" y="-356"/>
          <a:ext cx="4347447" cy="4347447"/>
        </a:xfrm>
        <a:prstGeom prst="circularArrow">
          <a:avLst>
            <a:gd name="adj1" fmla="val 5194"/>
            <a:gd name="adj2" fmla="val 335440"/>
            <a:gd name="adj3" fmla="val 21295169"/>
            <a:gd name="adj4" fmla="val 1976455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3C45D-D2C9-457C-A924-33FDCD7916E5}">
      <dsp:nvSpPr>
        <dsp:cNvPr id="0" name=""/>
        <dsp:cNvSpPr/>
      </dsp:nvSpPr>
      <dsp:spPr>
        <a:xfrm>
          <a:off x="4486524" y="2190543"/>
          <a:ext cx="1157906" cy="115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AU" sz="1700" kern="1200" dirty="0"/>
            <a:t>Increased cortisol</a:t>
          </a:r>
        </a:p>
      </dsp:txBody>
      <dsp:txXfrm>
        <a:off x="4486524" y="2190543"/>
        <a:ext cx="1157906" cy="1157906"/>
      </dsp:txXfrm>
    </dsp:sp>
    <dsp:sp modelId="{EAF92B48-C4DE-43BE-A3E2-5334BF041EE7}">
      <dsp:nvSpPr>
        <dsp:cNvPr id="0" name=""/>
        <dsp:cNvSpPr/>
      </dsp:nvSpPr>
      <dsp:spPr>
        <a:xfrm>
          <a:off x="1057056" y="-356"/>
          <a:ext cx="4347447" cy="4347447"/>
        </a:xfrm>
        <a:prstGeom prst="circularArrow">
          <a:avLst>
            <a:gd name="adj1" fmla="val 5194"/>
            <a:gd name="adj2" fmla="val 335440"/>
            <a:gd name="adj3" fmla="val 4016696"/>
            <a:gd name="adj4" fmla="val 2251599"/>
            <a:gd name="adj5" fmla="val 6059"/>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F4B5C-0DB7-4356-8474-C17DFEC094F2}">
      <dsp:nvSpPr>
        <dsp:cNvPr id="0" name=""/>
        <dsp:cNvSpPr/>
      </dsp:nvSpPr>
      <dsp:spPr>
        <a:xfrm>
          <a:off x="2651826" y="3523530"/>
          <a:ext cx="1157906" cy="115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AU" sz="1700" kern="1200" dirty="0"/>
            <a:t>Decreased mental capacity</a:t>
          </a:r>
        </a:p>
      </dsp:txBody>
      <dsp:txXfrm>
        <a:off x="2651826" y="3523530"/>
        <a:ext cx="1157906" cy="1157906"/>
      </dsp:txXfrm>
    </dsp:sp>
    <dsp:sp modelId="{D45C2B27-0262-4BB7-B9B0-FF9BE0517435}">
      <dsp:nvSpPr>
        <dsp:cNvPr id="0" name=""/>
        <dsp:cNvSpPr/>
      </dsp:nvSpPr>
      <dsp:spPr>
        <a:xfrm>
          <a:off x="1057056" y="-356"/>
          <a:ext cx="4347447" cy="4347447"/>
        </a:xfrm>
        <a:prstGeom prst="circularArrow">
          <a:avLst>
            <a:gd name="adj1" fmla="val 5194"/>
            <a:gd name="adj2" fmla="val 335440"/>
            <a:gd name="adj3" fmla="val 8212962"/>
            <a:gd name="adj4" fmla="val 6447864"/>
            <a:gd name="adj5" fmla="val 6059"/>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4D36B-34EA-4DEE-8780-D0B0B10AC607}">
      <dsp:nvSpPr>
        <dsp:cNvPr id="0" name=""/>
        <dsp:cNvSpPr/>
      </dsp:nvSpPr>
      <dsp:spPr>
        <a:xfrm>
          <a:off x="817128" y="2190543"/>
          <a:ext cx="1157906" cy="115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AU" sz="1700" kern="1200" dirty="0"/>
            <a:t>Poor choices</a:t>
          </a:r>
        </a:p>
      </dsp:txBody>
      <dsp:txXfrm>
        <a:off x="817128" y="2190543"/>
        <a:ext cx="1157906" cy="1157906"/>
      </dsp:txXfrm>
    </dsp:sp>
    <dsp:sp modelId="{F79143B1-3FA7-4311-B4A7-338E71A839F9}">
      <dsp:nvSpPr>
        <dsp:cNvPr id="0" name=""/>
        <dsp:cNvSpPr/>
      </dsp:nvSpPr>
      <dsp:spPr>
        <a:xfrm>
          <a:off x="1057056" y="-356"/>
          <a:ext cx="4347447" cy="4347447"/>
        </a:xfrm>
        <a:prstGeom prst="circularArrow">
          <a:avLst>
            <a:gd name="adj1" fmla="val 5194"/>
            <a:gd name="adj2" fmla="val 335440"/>
            <a:gd name="adj3" fmla="val 12300010"/>
            <a:gd name="adj4" fmla="val 10769391"/>
            <a:gd name="adj5" fmla="val 6059"/>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194AE-5852-4572-9479-9921AE5ABF73}">
      <dsp:nvSpPr>
        <dsp:cNvPr id="0" name=""/>
        <dsp:cNvSpPr/>
      </dsp:nvSpPr>
      <dsp:spPr>
        <a:xfrm>
          <a:off x="1517920" y="33726"/>
          <a:ext cx="1157906" cy="115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AU" sz="1700" kern="1200" dirty="0"/>
            <a:t>Undesirable outcomes</a:t>
          </a:r>
        </a:p>
      </dsp:txBody>
      <dsp:txXfrm>
        <a:off x="1517920" y="33726"/>
        <a:ext cx="1157906" cy="1157906"/>
      </dsp:txXfrm>
    </dsp:sp>
    <dsp:sp modelId="{491B39B5-96C8-48AA-8EDE-6A8D1FE8CADA}">
      <dsp:nvSpPr>
        <dsp:cNvPr id="0" name=""/>
        <dsp:cNvSpPr/>
      </dsp:nvSpPr>
      <dsp:spPr>
        <a:xfrm>
          <a:off x="1067185" y="172672"/>
          <a:ext cx="4347447" cy="4347447"/>
        </a:xfrm>
        <a:prstGeom prst="circularArrow">
          <a:avLst>
            <a:gd name="adj1" fmla="val 5194"/>
            <a:gd name="adj2" fmla="val 335440"/>
            <a:gd name="adj3" fmla="val 16867678"/>
            <a:gd name="adj4" fmla="val 15196882"/>
            <a:gd name="adj5" fmla="val 6059"/>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1DEE5-BA4E-492D-AA2F-3B24B075ACF2}" type="datetimeFigureOut">
              <a:rPr lang="en-AU" smtClean="0"/>
              <a:t>7/04/2020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4A4C4-DBED-4891-821A-D8076C194BFF}" type="slidenum">
              <a:rPr lang="en-AU" smtClean="0"/>
              <a:t>‹#›</a:t>
            </a:fld>
            <a:endParaRPr lang="en-AU"/>
          </a:p>
        </p:txBody>
      </p:sp>
    </p:spTree>
    <p:extLst>
      <p:ext uri="{BB962C8B-B14F-4D97-AF65-F5344CB8AC3E}">
        <p14:creationId xmlns:p14="http://schemas.microsoft.com/office/powerpoint/2010/main" val="388898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b="1" dirty="0"/>
              <a:t>Tim to lead</a:t>
            </a:r>
          </a:p>
          <a:p>
            <a:r>
              <a:rPr lang="en-AU" dirty="0"/>
              <a:t>After acknowledgement introduction of Tim and Chris, and seat of your pants – the journey to get here. Been involved in training and being trained for many years and thought we could do better – so put ourselves on the line here. We are learning and also going through this too – so appreciate any feedback, thoughts etc…</a:t>
            </a:r>
          </a:p>
          <a:p>
            <a:r>
              <a:rPr lang="en-AU" dirty="0"/>
              <a:t>Why did we think this was important – acknowledge that this is a busy, crazy time and possibly telling you stuff you already know, but re-acquainting you with knowledge – and hopefully getting you to focus on you, and a chance to slow down and think</a:t>
            </a:r>
          </a:p>
          <a:p>
            <a:r>
              <a:rPr lang="en-AU" dirty="0"/>
              <a:t>When we talk of privileges- we recognise that everyone's context is different and a responding to COVID 19 is all about the set of resources that people have </a:t>
            </a:r>
          </a:p>
        </p:txBody>
      </p:sp>
      <p:sp>
        <p:nvSpPr>
          <p:cNvPr id="4" name="Slide Number Placeholder 3"/>
          <p:cNvSpPr>
            <a:spLocks noGrp="1"/>
          </p:cNvSpPr>
          <p:nvPr>
            <p:ph type="sldNum" sz="quarter" idx="5"/>
          </p:nvPr>
        </p:nvSpPr>
        <p:spPr/>
        <p:txBody>
          <a:bodyPr/>
          <a:lstStyle/>
          <a:p>
            <a:fld id="{1A84A4C4-DBED-4891-821A-D8076C194BFF}" type="slidenum">
              <a:rPr lang="en-AU" smtClean="0"/>
              <a:t>2</a:t>
            </a:fld>
            <a:endParaRPr lang="en-AU"/>
          </a:p>
        </p:txBody>
      </p:sp>
    </p:spTree>
    <p:extLst>
      <p:ext uri="{BB962C8B-B14F-4D97-AF65-F5344CB8AC3E}">
        <p14:creationId xmlns:p14="http://schemas.microsoft.com/office/powerpoint/2010/main" val="2810383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Chris to lead – if we have time – otherwise use as a tease to get to book into other courses</a:t>
            </a:r>
          </a:p>
          <a:p>
            <a:r>
              <a:rPr lang="en-AU" dirty="0"/>
              <a:t>Some very simple fun games and activities to illustrate some of the concepts </a:t>
            </a:r>
          </a:p>
          <a:p>
            <a:r>
              <a:rPr lang="en-AU" dirty="0"/>
              <a:t>Sometimes we block/wimp/hog things because then we can avoid dealing with it – at least in the immediate moment</a:t>
            </a:r>
          </a:p>
          <a:p>
            <a:r>
              <a:rPr lang="en-AU" dirty="0"/>
              <a:t>Block just say no</a:t>
            </a:r>
          </a:p>
          <a:p>
            <a:r>
              <a:rPr lang="en-AU" dirty="0"/>
              <a:t>Wimp – avoid answering directly, keep putting obstacles in the way – want to say yes but don’t want to commit – takes energy out of the interaction</a:t>
            </a:r>
          </a:p>
          <a:p>
            <a:r>
              <a:rPr lang="en-AU" dirty="0"/>
              <a:t>Hogging – completely dominating the conversation – selfishness or sense of fear – don’t have trust in the partner/colleagues, if I dominate the space then I can’t be confronted..</a:t>
            </a:r>
          </a:p>
          <a:p>
            <a:r>
              <a:rPr lang="en-AU" dirty="0"/>
              <a:t>Embracing change – we have the capacity to deal with it and do so all the time we are resilient</a:t>
            </a:r>
          </a:p>
        </p:txBody>
      </p:sp>
      <p:sp>
        <p:nvSpPr>
          <p:cNvPr id="4" name="Slide Number Placeholder 3"/>
          <p:cNvSpPr>
            <a:spLocks noGrp="1"/>
          </p:cNvSpPr>
          <p:nvPr>
            <p:ph type="sldNum" sz="quarter" idx="5"/>
          </p:nvPr>
        </p:nvSpPr>
        <p:spPr/>
        <p:txBody>
          <a:bodyPr/>
          <a:lstStyle/>
          <a:p>
            <a:fld id="{1A84A4C4-DBED-4891-821A-D8076C194BFF}" type="slidenum">
              <a:rPr lang="en-AU" smtClean="0"/>
              <a:t>11</a:t>
            </a:fld>
            <a:endParaRPr lang="en-AU"/>
          </a:p>
        </p:txBody>
      </p:sp>
    </p:spTree>
    <p:extLst>
      <p:ext uri="{BB962C8B-B14F-4D97-AF65-F5344CB8AC3E}">
        <p14:creationId xmlns:p14="http://schemas.microsoft.com/office/powerpoint/2010/main" val="357244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 to lead</a:t>
            </a:r>
          </a:p>
          <a:p>
            <a:r>
              <a:rPr lang="en-GB" dirty="0"/>
              <a:t>1.  Expose yourself to threats and breathe.  Learn to relax when relaxation seems so foreign.  By doing so, you may find that those situations you believe to be most threatening are really just your imagination playing tricks on you.  Take away those somatic symptoms that often get you to think about your anxiety rather than actually take stock in the situation.  I am not advocating that you wander like a lost child in a war zone; instead, I suggest you start with small steps.</a:t>
            </a:r>
          </a:p>
          <a:p>
            <a:endParaRPr lang="en-GB" dirty="0"/>
          </a:p>
          <a:p>
            <a:r>
              <a:rPr lang="en-GB" dirty="0"/>
              <a:t>2.  Be present.  Many of us adventurers use the phrase "Be Here Now" as a reminder that present thinking helps you concentrate, problem solve, and escape from situations that seem intractable.  It might be convenient to start thinking about what not to do but I have found the affirmative of thinking about the present situation without drifting to what I could have done to prevent the situation or what the situation will cause in the future is far more powerful than the "don't do X" mindset that many adopt.  Be proactive in being present.  Think about the now.</a:t>
            </a:r>
          </a:p>
          <a:p>
            <a:endParaRPr lang="en-GB" dirty="0"/>
          </a:p>
          <a:p>
            <a:r>
              <a:rPr lang="en-GB" dirty="0"/>
              <a:t>3.  Learn from your attempts.  Every instance of exposing yourself and attempting to be present may not pan out as you expect.  I recommend you take notes about each opportunity—from the most mundane opportunities to the major life events.  By noting each (or practically each) situation, you may learn about your own tolerance of uncertainty.  Challenge that intolerance.</a:t>
            </a:r>
          </a:p>
          <a:p>
            <a:endParaRPr lang="en-GB" dirty="0"/>
          </a:p>
          <a:p>
            <a:r>
              <a:rPr lang="en-GB" dirty="0"/>
              <a:t>what is now</a:t>
            </a:r>
          </a:p>
          <a:p>
            <a:r>
              <a:rPr lang="en-GB" dirty="0"/>
              <a:t>what could be</a:t>
            </a:r>
          </a:p>
          <a:p>
            <a:r>
              <a:rPr lang="en-GB" dirty="0"/>
              <a:t>how do we get there</a:t>
            </a:r>
          </a:p>
          <a:p>
            <a:endParaRPr lang="en-GB" dirty="0"/>
          </a:p>
          <a:p>
            <a:endParaRPr lang="en-AU" dirty="0"/>
          </a:p>
        </p:txBody>
      </p:sp>
      <p:sp>
        <p:nvSpPr>
          <p:cNvPr id="4" name="Slide Number Placeholder 3"/>
          <p:cNvSpPr>
            <a:spLocks noGrp="1"/>
          </p:cNvSpPr>
          <p:nvPr>
            <p:ph type="sldNum" sz="quarter" idx="5"/>
          </p:nvPr>
        </p:nvSpPr>
        <p:spPr/>
        <p:txBody>
          <a:bodyPr/>
          <a:lstStyle/>
          <a:p>
            <a:fld id="{1A84A4C4-DBED-4891-821A-D8076C194BFF}" type="slidenum">
              <a:rPr lang="en-AU" smtClean="0"/>
              <a:t>12</a:t>
            </a:fld>
            <a:endParaRPr lang="en-AU"/>
          </a:p>
        </p:txBody>
      </p:sp>
    </p:spTree>
    <p:extLst>
      <p:ext uri="{BB962C8B-B14F-4D97-AF65-F5344CB8AC3E}">
        <p14:creationId xmlns:p14="http://schemas.microsoft.com/office/powerpoint/2010/main" val="424364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 to lead and wrap up</a:t>
            </a:r>
          </a:p>
          <a:p>
            <a:r>
              <a:rPr lang="en-GB" dirty="0"/>
              <a:t>Shameless self promotion</a:t>
            </a:r>
          </a:p>
          <a:p>
            <a:r>
              <a:rPr lang="en-GB" dirty="0"/>
              <a:t>Feedback</a:t>
            </a:r>
          </a:p>
          <a:p>
            <a:endParaRPr lang="en-AU" dirty="0"/>
          </a:p>
        </p:txBody>
      </p:sp>
      <p:sp>
        <p:nvSpPr>
          <p:cNvPr id="4" name="Slide Number Placeholder 3"/>
          <p:cNvSpPr>
            <a:spLocks noGrp="1"/>
          </p:cNvSpPr>
          <p:nvPr>
            <p:ph type="sldNum" sz="quarter" idx="5"/>
          </p:nvPr>
        </p:nvSpPr>
        <p:spPr/>
        <p:txBody>
          <a:bodyPr/>
          <a:lstStyle/>
          <a:p>
            <a:fld id="{1A84A4C4-DBED-4891-821A-D8076C194BFF}" type="slidenum">
              <a:rPr lang="en-AU" smtClean="0"/>
              <a:t>13</a:t>
            </a:fld>
            <a:endParaRPr lang="en-AU"/>
          </a:p>
        </p:txBody>
      </p:sp>
    </p:spTree>
    <p:extLst>
      <p:ext uri="{BB962C8B-B14F-4D97-AF65-F5344CB8AC3E}">
        <p14:creationId xmlns:p14="http://schemas.microsoft.com/office/powerpoint/2010/main" val="357103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b="1" dirty="0"/>
              <a:t>Chris to lead</a:t>
            </a:r>
          </a:p>
          <a:p>
            <a:r>
              <a:rPr lang="en-AU" b="0" dirty="0"/>
              <a:t>Chris intro re far side – first encountered Far side in a toilet in Vancouver in 1987 – shows how old I am…</a:t>
            </a:r>
          </a:p>
          <a:p>
            <a:r>
              <a:rPr lang="en-AU" b="0" dirty="0"/>
              <a:t> in fact far side with Gary Larson’s bizarre humour is getting closer to reality</a:t>
            </a:r>
          </a:p>
          <a:p>
            <a:r>
              <a:rPr lang="en-AU" dirty="0"/>
              <a:t>Both in personal and professional realms – we recognise the interconnectedness of these – your are who your are at work because of who you are at home.</a:t>
            </a:r>
          </a:p>
          <a:p>
            <a:endParaRPr lang="en-AU" dirty="0"/>
          </a:p>
          <a:p>
            <a:r>
              <a:rPr lang="en-AU" dirty="0"/>
              <a:t>Even if the economy is about to crash – we don’t need to!</a:t>
            </a:r>
          </a:p>
          <a:p>
            <a:endParaRPr lang="en-AU" dirty="0"/>
          </a:p>
          <a:p>
            <a:r>
              <a:rPr lang="en-AU" dirty="0"/>
              <a:t>This presentation aims to map out what might be happening for your self, your staff and your team.  We will also provide some strategies for positively moving forward</a:t>
            </a:r>
          </a:p>
        </p:txBody>
      </p:sp>
      <p:sp>
        <p:nvSpPr>
          <p:cNvPr id="4" name="Slide Number Placeholder 3"/>
          <p:cNvSpPr>
            <a:spLocks noGrp="1"/>
          </p:cNvSpPr>
          <p:nvPr>
            <p:ph type="sldNum" sz="quarter" idx="5"/>
          </p:nvPr>
        </p:nvSpPr>
        <p:spPr/>
        <p:txBody>
          <a:bodyPr/>
          <a:lstStyle/>
          <a:p>
            <a:fld id="{1A84A4C4-DBED-4891-821A-D8076C194BFF}" type="slidenum">
              <a:rPr lang="en-AU" smtClean="0"/>
              <a:t>3</a:t>
            </a:fld>
            <a:endParaRPr lang="en-AU"/>
          </a:p>
        </p:txBody>
      </p:sp>
    </p:spTree>
    <p:extLst>
      <p:ext uri="{BB962C8B-B14F-4D97-AF65-F5344CB8AC3E}">
        <p14:creationId xmlns:p14="http://schemas.microsoft.com/office/powerpoint/2010/main" val="303471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Tim to lead</a:t>
            </a:r>
          </a:p>
          <a:p>
            <a:r>
              <a:rPr lang="en-AU" b="1" dirty="0"/>
              <a:t>If we can name the beast we can tame the beast and ultimately we can move through to a positive place</a:t>
            </a:r>
          </a:p>
          <a:p>
            <a:r>
              <a:rPr lang="en-AU" dirty="0"/>
              <a:t>How do we rate this event? Bigger than GFC, world war? Do you give it a different rating at home, or work? Different challenges for both, different benefits for both. Each of us will cope with different elements differently – extroverts and introverts may have different feelings about isolations (nothing different for gamers for instance- as opposed to someone who is already isolated)</a:t>
            </a:r>
          </a:p>
          <a:p>
            <a:r>
              <a:rPr lang="en-AU" dirty="0"/>
              <a:t>Survivors guilt - Guilt for others who may be losing jobs/income</a:t>
            </a:r>
          </a:p>
          <a:p>
            <a:r>
              <a:rPr lang="en-AU" dirty="0"/>
              <a:t>Does this provide us with an opportunity to reconsider our world/our democracy/ our systems/ the climate</a:t>
            </a:r>
          </a:p>
        </p:txBody>
      </p:sp>
      <p:sp>
        <p:nvSpPr>
          <p:cNvPr id="4" name="Slide Number Placeholder 3"/>
          <p:cNvSpPr>
            <a:spLocks noGrp="1"/>
          </p:cNvSpPr>
          <p:nvPr>
            <p:ph type="sldNum" sz="quarter" idx="5"/>
          </p:nvPr>
        </p:nvSpPr>
        <p:spPr/>
        <p:txBody>
          <a:bodyPr/>
          <a:lstStyle/>
          <a:p>
            <a:fld id="{1A84A4C4-DBED-4891-821A-D8076C194BFF}" type="slidenum">
              <a:rPr lang="en-AU" smtClean="0"/>
              <a:t>4</a:t>
            </a:fld>
            <a:endParaRPr lang="en-AU"/>
          </a:p>
        </p:txBody>
      </p:sp>
    </p:spTree>
    <p:extLst>
      <p:ext uri="{BB962C8B-B14F-4D97-AF65-F5344CB8AC3E}">
        <p14:creationId xmlns:p14="http://schemas.microsoft.com/office/powerpoint/2010/main" val="190830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Chris to lead</a:t>
            </a:r>
          </a:p>
          <a:p>
            <a:r>
              <a:rPr lang="en-AU" dirty="0"/>
              <a:t>Gives some context –  this is actually how our body deals with this – and in the short term its good  - when we see a tiger or a snake it gives us the tools to deal with it – but long term and that is where we are at with COVID 19 the increased cortisol puts on this downward cycle … and even though we might be feeling in control, we may be the frog in the pot – because everything has changed so quickly. </a:t>
            </a:r>
          </a:p>
          <a:p>
            <a:r>
              <a:rPr lang="en-AU" dirty="0"/>
              <a:t>Some people are more affected by this than others (mental health issues, DFV, already isolated, not enough resources/infrastructure to isolate, relative O/S or aboriginal)</a:t>
            </a:r>
          </a:p>
          <a:p>
            <a:r>
              <a:rPr lang="en-AU" dirty="0"/>
              <a:t>Could be issues such as personal connections/context which makes this bigger – live in small flat or open space, physical, financial, emotional resources</a:t>
            </a:r>
          </a:p>
          <a:p>
            <a:r>
              <a:rPr lang="en-AU" dirty="0"/>
              <a:t>Adapt to that new normal – get back some control , help others get control</a:t>
            </a:r>
          </a:p>
          <a:p>
            <a:r>
              <a:rPr lang="en-AU" dirty="0"/>
              <a:t>When oxygen masks drop down on a plane you need to fit yours first before helping others – so how are you feeling – what do you need to do to get into control</a:t>
            </a:r>
          </a:p>
          <a:p>
            <a:r>
              <a:rPr lang="en-AU" dirty="0"/>
              <a:t>Compassion  for others</a:t>
            </a:r>
          </a:p>
        </p:txBody>
      </p:sp>
      <p:sp>
        <p:nvSpPr>
          <p:cNvPr id="4" name="Slide Number Placeholder 3"/>
          <p:cNvSpPr>
            <a:spLocks noGrp="1"/>
          </p:cNvSpPr>
          <p:nvPr>
            <p:ph type="sldNum" sz="quarter" idx="5"/>
          </p:nvPr>
        </p:nvSpPr>
        <p:spPr/>
        <p:txBody>
          <a:bodyPr/>
          <a:lstStyle/>
          <a:p>
            <a:fld id="{1A84A4C4-DBED-4891-821A-D8076C194BFF}" type="slidenum">
              <a:rPr lang="en-AU" smtClean="0"/>
              <a:t>5</a:t>
            </a:fld>
            <a:endParaRPr lang="en-AU"/>
          </a:p>
        </p:txBody>
      </p:sp>
    </p:spTree>
    <p:extLst>
      <p:ext uri="{BB962C8B-B14F-4D97-AF65-F5344CB8AC3E}">
        <p14:creationId xmlns:p14="http://schemas.microsoft.com/office/powerpoint/2010/main" val="62925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 to lead</a:t>
            </a:r>
          </a:p>
          <a:p>
            <a:endParaRPr lang="en-GB" dirty="0"/>
          </a:p>
          <a:p>
            <a:r>
              <a:rPr lang="en-GB" dirty="0"/>
              <a:t>The RAIN Strategy is a way of breaking the cycle – putting your oxygen mask on so you can help others</a:t>
            </a:r>
          </a:p>
          <a:p>
            <a:r>
              <a:rPr lang="en-GB" dirty="0"/>
              <a:t>If you are feeling nervous, pause to consider why, and ask yourself if it's because you're doing something that matters to you and therefore reinforces your values and gives meaning to your life.</a:t>
            </a:r>
          </a:p>
          <a:p>
            <a:r>
              <a:rPr lang="en-GB" dirty="0"/>
              <a:t>•	Don't deny the stress, but redirect your energy away from it and toward the task at hand.</a:t>
            </a:r>
          </a:p>
          <a:p>
            <a:r>
              <a:rPr lang="en-GB" dirty="0"/>
              <a:t>•	If you are feeling overwhelmed with work or cares, try doing some small act of kindness for someone and note the mental reward you reap.</a:t>
            </a:r>
          </a:p>
          <a:p>
            <a:r>
              <a:rPr lang="en-GB" dirty="0"/>
              <a:t>•	Nurture your social networks. Caring creates resilience.</a:t>
            </a:r>
          </a:p>
          <a:p>
            <a:r>
              <a:rPr lang="en-GB" dirty="0"/>
              <a:t>•	Try to focus on the larger purpose of whatever you're doing. When you're stuck in a traffic jam taking your daughter to school, remember that it's because you love her and want her to get a good education.</a:t>
            </a:r>
          </a:p>
          <a:p>
            <a:r>
              <a:rPr lang="en-GB" dirty="0"/>
              <a:t>•	Whatever you're doing, don't pretend that stress doesn't exist. People who deny it tend to isolate themselves and reinforce their fears. Instead, ask yourself why you're experiencing this stress and look for any positive aspects to it. Are you learning something from it? Are you gaining strength? Are you connecting with people on a more fundamental level? Do you feel more intensely alive?</a:t>
            </a:r>
          </a:p>
          <a:p>
            <a:endParaRPr lang="en-AU" dirty="0"/>
          </a:p>
        </p:txBody>
      </p:sp>
      <p:sp>
        <p:nvSpPr>
          <p:cNvPr id="4" name="Slide Number Placeholder 3"/>
          <p:cNvSpPr>
            <a:spLocks noGrp="1"/>
          </p:cNvSpPr>
          <p:nvPr>
            <p:ph type="sldNum" sz="quarter" idx="5"/>
          </p:nvPr>
        </p:nvSpPr>
        <p:spPr/>
        <p:txBody>
          <a:bodyPr/>
          <a:lstStyle/>
          <a:p>
            <a:fld id="{1A84A4C4-DBED-4891-821A-D8076C194BFF}" type="slidenum">
              <a:rPr lang="en-AU" smtClean="0"/>
              <a:t>6</a:t>
            </a:fld>
            <a:endParaRPr lang="en-AU"/>
          </a:p>
        </p:txBody>
      </p:sp>
    </p:spTree>
    <p:extLst>
      <p:ext uri="{BB962C8B-B14F-4D97-AF65-F5344CB8AC3E}">
        <p14:creationId xmlns:p14="http://schemas.microsoft.com/office/powerpoint/2010/main" val="13900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b="1" dirty="0"/>
              <a:t>Chris to lead</a:t>
            </a:r>
          </a:p>
          <a:p>
            <a:r>
              <a:rPr lang="en-AU" b="0" dirty="0"/>
              <a:t>People may remember that Donald Rumsfeld talked about the unknown unknowns and got a bit lampooned for it, but maybe that is because it didn’t offer a pathway but just made us feel ignorant and kept us afraid – we could legitimately jump at shadows</a:t>
            </a:r>
          </a:p>
          <a:p>
            <a:r>
              <a:rPr lang="en-AU" dirty="0"/>
              <a:t>Use this to give order to your work/life and give you a positive pathway for the unknown bits – you may not know where but you can work on how</a:t>
            </a:r>
          </a:p>
          <a:p>
            <a:r>
              <a:rPr lang="en-AU" dirty="0"/>
              <a:t>Being able to sit with the unknown and being in control of what we can be in control of – sometimes we can be control of our questions, our intuition and our exploration- rather than just facts i.e. given we don’t know when this is going to end we are going to explore what it is like (thinking feeling and emotions) and/or what it is like to not know and/or what the current possibilities are like </a:t>
            </a:r>
          </a:p>
          <a:p>
            <a:endParaRPr lang="en-AU" dirty="0"/>
          </a:p>
          <a:p>
            <a:r>
              <a:rPr lang="en-AU" dirty="0"/>
              <a:t>It’s also a good reminder of the fact that we definitely know more than we think we know – and only when we get pushed do we discover it.</a:t>
            </a:r>
          </a:p>
        </p:txBody>
      </p:sp>
      <p:sp>
        <p:nvSpPr>
          <p:cNvPr id="4" name="Slide Number Placeholder 3"/>
          <p:cNvSpPr>
            <a:spLocks noGrp="1"/>
          </p:cNvSpPr>
          <p:nvPr>
            <p:ph type="sldNum" sz="quarter" idx="5"/>
          </p:nvPr>
        </p:nvSpPr>
        <p:spPr/>
        <p:txBody>
          <a:bodyPr/>
          <a:lstStyle/>
          <a:p>
            <a:fld id="{1A84A4C4-DBED-4891-821A-D8076C194BFF}" type="slidenum">
              <a:rPr lang="en-AU" smtClean="0"/>
              <a:t>7</a:t>
            </a:fld>
            <a:endParaRPr lang="en-AU"/>
          </a:p>
        </p:txBody>
      </p:sp>
    </p:spTree>
    <p:extLst>
      <p:ext uri="{BB962C8B-B14F-4D97-AF65-F5344CB8AC3E}">
        <p14:creationId xmlns:p14="http://schemas.microsoft.com/office/powerpoint/2010/main" val="182628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Chris to lead</a:t>
            </a:r>
          </a:p>
          <a:p>
            <a:r>
              <a:rPr lang="en-GB" dirty="0"/>
              <a:t>A term we got from the Us military the PG version of SNAFU</a:t>
            </a:r>
          </a:p>
          <a:p>
            <a:r>
              <a:rPr lang="en-GB" dirty="0"/>
              <a:t>Impact of VUCA</a:t>
            </a:r>
          </a:p>
          <a:p>
            <a:r>
              <a:rPr lang="en-GB" dirty="0"/>
              <a:t>Volatility – causes fear, risk aversion, and back to basics reactions</a:t>
            </a:r>
          </a:p>
          <a:p>
            <a:r>
              <a:rPr lang="en-GB" dirty="0"/>
              <a:t>Uncertainty – causes paralysis through a tendency to invest in excessive and futile efforts on data analysis</a:t>
            </a:r>
          </a:p>
          <a:p>
            <a:r>
              <a:rPr lang="en-GB" dirty="0"/>
              <a:t>Complexity – causes a desire to look for scapegoats or black and white solutions that are usually erroneous</a:t>
            </a:r>
          </a:p>
          <a:p>
            <a:r>
              <a:rPr lang="en-GB" dirty="0"/>
              <a:t>Ambiguity – induces doubt and distrust and hesitancy, and impedes decision making and change</a:t>
            </a:r>
          </a:p>
          <a:p>
            <a:endParaRPr lang="en-GB" dirty="0"/>
          </a:p>
          <a:p>
            <a:r>
              <a:rPr lang="en-GB" dirty="0"/>
              <a:t>At SOYP we like to use our Re –approach</a:t>
            </a:r>
          </a:p>
          <a:p>
            <a:r>
              <a:rPr lang="en-GB" dirty="0"/>
              <a:t>How do we reframe, rephrase redefine:</a:t>
            </a:r>
          </a:p>
          <a:p>
            <a:r>
              <a:rPr lang="en-GB" dirty="0"/>
              <a:t>Vision – keep the big picture in mind all the time. Know what your vision is and keep working towards it</a:t>
            </a:r>
          </a:p>
          <a:p>
            <a:r>
              <a:rPr lang="en-GB" dirty="0"/>
              <a:t>Understanding – Create security for people so they can get on with their job. Break down tasks into smaller achievable sections</a:t>
            </a:r>
          </a:p>
          <a:p>
            <a:r>
              <a:rPr lang="en-GB" dirty="0"/>
              <a:t>Clarity/Communication – create clarity and focus. Accept what you do and not do and make clear decisions based on this information – communicate with transparency</a:t>
            </a:r>
          </a:p>
          <a:p>
            <a:r>
              <a:rPr lang="en-GB" dirty="0"/>
              <a:t>Agility – Involve people, communicate as openly as you can and get feedback from others, listen to them – be open to new ideas</a:t>
            </a:r>
          </a:p>
          <a:p>
            <a:endParaRPr lang="en-AU" dirty="0"/>
          </a:p>
        </p:txBody>
      </p:sp>
      <p:sp>
        <p:nvSpPr>
          <p:cNvPr id="4" name="Slide Number Placeholder 3"/>
          <p:cNvSpPr>
            <a:spLocks noGrp="1"/>
          </p:cNvSpPr>
          <p:nvPr>
            <p:ph type="sldNum" sz="quarter" idx="5"/>
          </p:nvPr>
        </p:nvSpPr>
        <p:spPr/>
        <p:txBody>
          <a:bodyPr/>
          <a:lstStyle/>
          <a:p>
            <a:fld id="{1A84A4C4-DBED-4891-821A-D8076C194BFF}" type="slidenum">
              <a:rPr lang="en-AU" smtClean="0"/>
              <a:t>8</a:t>
            </a:fld>
            <a:endParaRPr lang="en-AU"/>
          </a:p>
        </p:txBody>
      </p:sp>
    </p:spTree>
    <p:extLst>
      <p:ext uri="{BB962C8B-B14F-4D97-AF65-F5344CB8AC3E}">
        <p14:creationId xmlns:p14="http://schemas.microsoft.com/office/powerpoint/2010/main" val="407989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 to Lead</a:t>
            </a:r>
          </a:p>
          <a:p>
            <a:r>
              <a:rPr lang="en-GB" dirty="0"/>
              <a:t>Hope is different from an optimism and wishing. Hope indicates we can be active in making change, even if it’s small.</a:t>
            </a:r>
          </a:p>
          <a:p>
            <a:endParaRPr lang="en-GB" dirty="0"/>
          </a:p>
          <a:p>
            <a:r>
              <a:rPr lang="en-GB" dirty="0"/>
              <a:t>It is important to understand the context of this – people start from different positions and have different factors that impact on their ability to ‘conjure’ hope, however, we all have the ability to fake it </a:t>
            </a:r>
            <a:r>
              <a:rPr lang="en-GB" dirty="0" err="1"/>
              <a:t>til</a:t>
            </a:r>
            <a:r>
              <a:rPr lang="en-GB" dirty="0"/>
              <a:t> we make it</a:t>
            </a:r>
          </a:p>
          <a:p>
            <a:r>
              <a:rPr lang="en-GB" dirty="0"/>
              <a:t>Hope is a verb – a doing word</a:t>
            </a:r>
          </a:p>
          <a:p>
            <a:endParaRPr lang="en-AU" dirty="0"/>
          </a:p>
        </p:txBody>
      </p:sp>
      <p:sp>
        <p:nvSpPr>
          <p:cNvPr id="4" name="Slide Number Placeholder 3"/>
          <p:cNvSpPr>
            <a:spLocks noGrp="1"/>
          </p:cNvSpPr>
          <p:nvPr>
            <p:ph type="sldNum" sz="quarter" idx="5"/>
          </p:nvPr>
        </p:nvSpPr>
        <p:spPr/>
        <p:txBody>
          <a:bodyPr/>
          <a:lstStyle/>
          <a:p>
            <a:fld id="{1A84A4C4-DBED-4891-821A-D8076C194BFF}" type="slidenum">
              <a:rPr lang="en-AU" smtClean="0"/>
              <a:t>9</a:t>
            </a:fld>
            <a:endParaRPr lang="en-AU"/>
          </a:p>
        </p:txBody>
      </p:sp>
    </p:spTree>
    <p:extLst>
      <p:ext uri="{BB962C8B-B14F-4D97-AF65-F5344CB8AC3E}">
        <p14:creationId xmlns:p14="http://schemas.microsoft.com/office/powerpoint/2010/main" val="6353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 to lead</a:t>
            </a:r>
          </a:p>
          <a:p>
            <a:r>
              <a:rPr lang="en-GB" dirty="0"/>
              <a:t>1. Define the framework</a:t>
            </a:r>
          </a:p>
          <a:p>
            <a:r>
              <a:rPr lang="en-GB" dirty="0"/>
              <a:t>Set clear and achievable objectives. When employee engagement is high the levels of ambiguity will decrease. Even positive change can be stressful if the processes and outcomes are not clear.</a:t>
            </a:r>
          </a:p>
          <a:p>
            <a:r>
              <a:rPr lang="en-GB" dirty="0"/>
              <a:t> 2. Understand your staff</a:t>
            </a:r>
          </a:p>
          <a:p>
            <a:r>
              <a:rPr lang="en-GB" dirty="0"/>
              <a:t>and their coping mechanisms for managing stress. Everyone will have different trigger points. Factor that into your dealings with them. The one size fits all, and a “need to suck it up and get on with it " vibe will not work long-term.</a:t>
            </a:r>
          </a:p>
          <a:p>
            <a:r>
              <a:rPr lang="en-GB" dirty="0"/>
              <a:t>3. Give clear and concise instructions to your employees.</a:t>
            </a:r>
          </a:p>
          <a:p>
            <a:r>
              <a:rPr lang="en-GB" dirty="0"/>
              <a:t>Don’t perpetuate and extend the ambiguity. Be clear in your instructions, reporting guidelines and benchmarks for success. Trying to read subtext and not knowing if there are subliminal messages can result in crazy-making thinking leading to further ambiguity.</a:t>
            </a:r>
          </a:p>
          <a:p>
            <a:r>
              <a:rPr lang="en-GB" dirty="0"/>
              <a:t>4.  Make decisive decisions.</a:t>
            </a:r>
          </a:p>
          <a:p>
            <a:r>
              <a:rPr lang="en-GB" dirty="0"/>
              <a:t>That sounds like a duplication of words. It isn't and doesn’t imply an authoritarian process. A process can be collaborative, but at some point a decision has to be made. Take it and commit to it. Make that decision decisively, communicate it clearly and take action. Ambiguity leads to uncertainty and confusion.  This is bad for morale and ultimately business. Concentrate on the decision that can be made- even if they are temporary or little</a:t>
            </a:r>
          </a:p>
          <a:p>
            <a:endParaRPr lang="en-GB" dirty="0"/>
          </a:p>
          <a:p>
            <a:r>
              <a:rPr lang="en-GB" dirty="0"/>
              <a:t> 5.  Give training on resilience and confidence.</a:t>
            </a:r>
          </a:p>
          <a:p>
            <a:r>
              <a:rPr lang="en-GB" dirty="0"/>
              <a:t>Any exposure to scenarios that allow employees to hone their skills will allow them to do their jobs more effectively.  A lack of confidence causes hesitancy and leads to ambiguity. This in turn generates a culture of no confidence.</a:t>
            </a:r>
          </a:p>
          <a:p>
            <a:r>
              <a:rPr lang="en-GB" dirty="0"/>
              <a:t>Read: How companies benefit from confident employees.</a:t>
            </a:r>
          </a:p>
          <a:p>
            <a:r>
              <a:rPr lang="en-GB" dirty="0"/>
              <a:t> 6. Make sure employees take their vacations and lunch breaks.</a:t>
            </a:r>
          </a:p>
          <a:p>
            <a:r>
              <a:rPr lang="en-GB" dirty="0"/>
              <a:t>In periods of uncertainty the general response is to throw people, time and energy at a problem. Very often the reverse is true. Rested, calm and measured energy is more productive than frantic "busyness."</a:t>
            </a:r>
          </a:p>
          <a:p>
            <a:r>
              <a:rPr lang="en-GB" dirty="0"/>
              <a:t>7. Encourage Mindfulness in the organization.</a:t>
            </a:r>
          </a:p>
          <a:p>
            <a:r>
              <a:rPr lang="en-GB" dirty="0"/>
              <a:t>Mindfulness helps focus on the moment and creates an awareness of a situation and any potential knee jerk reactions based on emotions.  It also reduces the reliance on behaviours rooted in implicit bias and previous learned behaviour patterns. With practice it will eventually result in an ability to step back psychologically and emotionally to make calm decisions. It creates  an awareness of your other thoughts and physical reactions.</a:t>
            </a:r>
          </a:p>
          <a:p>
            <a:endParaRPr lang="en-GB" dirty="0"/>
          </a:p>
          <a:p>
            <a:endParaRPr lang="en-GB" dirty="0"/>
          </a:p>
          <a:p>
            <a:endParaRPr lang="en-AU" dirty="0"/>
          </a:p>
        </p:txBody>
      </p:sp>
      <p:sp>
        <p:nvSpPr>
          <p:cNvPr id="4" name="Slide Number Placeholder 3"/>
          <p:cNvSpPr>
            <a:spLocks noGrp="1"/>
          </p:cNvSpPr>
          <p:nvPr>
            <p:ph type="sldNum" sz="quarter" idx="5"/>
          </p:nvPr>
        </p:nvSpPr>
        <p:spPr/>
        <p:txBody>
          <a:bodyPr/>
          <a:lstStyle/>
          <a:p>
            <a:fld id="{1A84A4C4-DBED-4891-821A-D8076C194BFF}" type="slidenum">
              <a:rPr lang="en-AU" smtClean="0"/>
              <a:t>10</a:t>
            </a:fld>
            <a:endParaRPr lang="en-AU"/>
          </a:p>
        </p:txBody>
      </p:sp>
    </p:spTree>
    <p:extLst>
      <p:ext uri="{BB962C8B-B14F-4D97-AF65-F5344CB8AC3E}">
        <p14:creationId xmlns:p14="http://schemas.microsoft.com/office/powerpoint/2010/main" val="253561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42CF-5F85-40A5-B870-9940E4D3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EB57077-47B7-4FB0-8C36-4A317BAE3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6C5B3D-6061-45F4-9842-CCFD7140CA55}"/>
              </a:ext>
            </a:extLst>
          </p:cNvPr>
          <p:cNvSpPr>
            <a:spLocks noGrp="1"/>
          </p:cNvSpPr>
          <p:nvPr>
            <p:ph type="dt" sz="half" idx="10"/>
          </p:nvPr>
        </p:nvSpPr>
        <p:spPr/>
        <p:txBody>
          <a:bodyPr/>
          <a:lstStyle/>
          <a:p>
            <a:fld id="{8E9F3BF9-A950-4186-AEBB-3B9B4EFA930B}" type="datetime1">
              <a:rPr lang="en-AU" smtClean="0"/>
              <a:t>7/04/2020</a:t>
            </a:fld>
            <a:endParaRPr lang="en-AU"/>
          </a:p>
        </p:txBody>
      </p:sp>
      <p:sp>
        <p:nvSpPr>
          <p:cNvPr id="5" name="Footer Placeholder 4">
            <a:extLst>
              <a:ext uri="{FF2B5EF4-FFF2-40B4-BE49-F238E27FC236}">
                <a16:creationId xmlns:a16="http://schemas.microsoft.com/office/drawing/2014/main" id="{D075B29F-2762-4072-94B8-6335C30033F7}"/>
              </a:ext>
            </a:extLst>
          </p:cNvPr>
          <p:cNvSpPr>
            <a:spLocks noGrp="1"/>
          </p:cNvSpPr>
          <p:nvPr>
            <p:ph type="ftr" sz="quarter" idx="11"/>
          </p:nvPr>
        </p:nvSpPr>
        <p:spPr/>
        <p:txBody>
          <a:bodyPr/>
          <a:lstStyle/>
          <a:p>
            <a:r>
              <a:rPr lang="en-AU"/>
              <a:t>soyp.com.au</a:t>
            </a:r>
          </a:p>
        </p:txBody>
      </p:sp>
      <p:sp>
        <p:nvSpPr>
          <p:cNvPr id="6" name="Slide Number Placeholder 5">
            <a:extLst>
              <a:ext uri="{FF2B5EF4-FFF2-40B4-BE49-F238E27FC236}">
                <a16:creationId xmlns:a16="http://schemas.microsoft.com/office/drawing/2014/main" id="{94B71965-4EAA-4450-938F-F15806B91CF1}"/>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130678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6CEA-D556-4E33-B561-DD5A9C28451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38A59FC-8FDC-49A6-B88E-55FA4E131D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1E57C9-2655-47D4-9C0B-D45DCD47F947}"/>
              </a:ext>
            </a:extLst>
          </p:cNvPr>
          <p:cNvSpPr>
            <a:spLocks noGrp="1"/>
          </p:cNvSpPr>
          <p:nvPr>
            <p:ph type="dt" sz="half" idx="10"/>
          </p:nvPr>
        </p:nvSpPr>
        <p:spPr/>
        <p:txBody>
          <a:bodyPr/>
          <a:lstStyle/>
          <a:p>
            <a:fld id="{17034FD0-543C-4D8E-9574-28AEC90863FE}" type="datetime1">
              <a:rPr lang="en-AU" smtClean="0"/>
              <a:t>7/04/2020</a:t>
            </a:fld>
            <a:endParaRPr lang="en-AU"/>
          </a:p>
        </p:txBody>
      </p:sp>
      <p:sp>
        <p:nvSpPr>
          <p:cNvPr id="5" name="Footer Placeholder 4">
            <a:extLst>
              <a:ext uri="{FF2B5EF4-FFF2-40B4-BE49-F238E27FC236}">
                <a16:creationId xmlns:a16="http://schemas.microsoft.com/office/drawing/2014/main" id="{9CB9D7E2-A1E7-4627-8B63-E59B741A3A51}"/>
              </a:ext>
            </a:extLst>
          </p:cNvPr>
          <p:cNvSpPr>
            <a:spLocks noGrp="1"/>
          </p:cNvSpPr>
          <p:nvPr>
            <p:ph type="ftr" sz="quarter" idx="11"/>
          </p:nvPr>
        </p:nvSpPr>
        <p:spPr/>
        <p:txBody>
          <a:bodyPr/>
          <a:lstStyle/>
          <a:p>
            <a:r>
              <a:rPr lang="en-AU"/>
              <a:t>soyp.com.au</a:t>
            </a:r>
          </a:p>
        </p:txBody>
      </p:sp>
      <p:sp>
        <p:nvSpPr>
          <p:cNvPr id="6" name="Slide Number Placeholder 5">
            <a:extLst>
              <a:ext uri="{FF2B5EF4-FFF2-40B4-BE49-F238E27FC236}">
                <a16:creationId xmlns:a16="http://schemas.microsoft.com/office/drawing/2014/main" id="{828F852A-DA7F-4A02-85A9-BDA1D3D0142C}"/>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258261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02F32-DA7F-4006-B91A-8578765190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7098CA-FF16-4FD8-A984-B00E52E9BF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34E6DB-FF0B-4A01-A43E-8FF38105EE18}"/>
              </a:ext>
            </a:extLst>
          </p:cNvPr>
          <p:cNvSpPr>
            <a:spLocks noGrp="1"/>
          </p:cNvSpPr>
          <p:nvPr>
            <p:ph type="dt" sz="half" idx="10"/>
          </p:nvPr>
        </p:nvSpPr>
        <p:spPr/>
        <p:txBody>
          <a:bodyPr/>
          <a:lstStyle/>
          <a:p>
            <a:fld id="{E21512BD-1A81-4B06-BE49-6825B58CA64D}" type="datetime1">
              <a:rPr lang="en-AU" smtClean="0"/>
              <a:t>7/04/2020</a:t>
            </a:fld>
            <a:endParaRPr lang="en-AU"/>
          </a:p>
        </p:txBody>
      </p:sp>
      <p:sp>
        <p:nvSpPr>
          <p:cNvPr id="5" name="Footer Placeholder 4">
            <a:extLst>
              <a:ext uri="{FF2B5EF4-FFF2-40B4-BE49-F238E27FC236}">
                <a16:creationId xmlns:a16="http://schemas.microsoft.com/office/drawing/2014/main" id="{A4AF2B5D-99EB-47E5-A1FC-D4E37CDC70D0}"/>
              </a:ext>
            </a:extLst>
          </p:cNvPr>
          <p:cNvSpPr>
            <a:spLocks noGrp="1"/>
          </p:cNvSpPr>
          <p:nvPr>
            <p:ph type="ftr" sz="quarter" idx="11"/>
          </p:nvPr>
        </p:nvSpPr>
        <p:spPr/>
        <p:txBody>
          <a:bodyPr/>
          <a:lstStyle/>
          <a:p>
            <a:r>
              <a:rPr lang="en-AU"/>
              <a:t>soyp.com.au</a:t>
            </a:r>
          </a:p>
        </p:txBody>
      </p:sp>
      <p:sp>
        <p:nvSpPr>
          <p:cNvPr id="6" name="Slide Number Placeholder 5">
            <a:extLst>
              <a:ext uri="{FF2B5EF4-FFF2-40B4-BE49-F238E27FC236}">
                <a16:creationId xmlns:a16="http://schemas.microsoft.com/office/drawing/2014/main" id="{59AE1968-95EC-4A19-876D-8ADD96052068}"/>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322080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7756-C947-499B-93D3-5FEB5F81EEC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09561F5-071E-4B98-AB4F-85088FEEA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BBEE1D-2986-4243-97B1-72CEA4671347}"/>
              </a:ext>
            </a:extLst>
          </p:cNvPr>
          <p:cNvSpPr>
            <a:spLocks noGrp="1"/>
          </p:cNvSpPr>
          <p:nvPr>
            <p:ph type="dt" sz="half" idx="10"/>
          </p:nvPr>
        </p:nvSpPr>
        <p:spPr/>
        <p:txBody>
          <a:bodyPr/>
          <a:lstStyle/>
          <a:p>
            <a:fld id="{7946A631-278B-486E-AC17-999B7FA48ED7}" type="datetime1">
              <a:rPr lang="en-AU" smtClean="0"/>
              <a:t>7/04/2020</a:t>
            </a:fld>
            <a:endParaRPr lang="en-AU"/>
          </a:p>
        </p:txBody>
      </p:sp>
      <p:sp>
        <p:nvSpPr>
          <p:cNvPr id="5" name="Footer Placeholder 4">
            <a:extLst>
              <a:ext uri="{FF2B5EF4-FFF2-40B4-BE49-F238E27FC236}">
                <a16:creationId xmlns:a16="http://schemas.microsoft.com/office/drawing/2014/main" id="{78B26E69-5FBC-4093-B283-D8B8932803A1}"/>
              </a:ext>
            </a:extLst>
          </p:cNvPr>
          <p:cNvSpPr>
            <a:spLocks noGrp="1"/>
          </p:cNvSpPr>
          <p:nvPr>
            <p:ph type="ftr" sz="quarter" idx="11"/>
          </p:nvPr>
        </p:nvSpPr>
        <p:spPr/>
        <p:txBody>
          <a:bodyPr/>
          <a:lstStyle/>
          <a:p>
            <a:r>
              <a:rPr lang="en-AU"/>
              <a:t>soyp.com.au</a:t>
            </a:r>
          </a:p>
        </p:txBody>
      </p:sp>
      <p:sp>
        <p:nvSpPr>
          <p:cNvPr id="6" name="Slide Number Placeholder 5">
            <a:extLst>
              <a:ext uri="{FF2B5EF4-FFF2-40B4-BE49-F238E27FC236}">
                <a16:creationId xmlns:a16="http://schemas.microsoft.com/office/drawing/2014/main" id="{2DB01AA0-1962-40D4-BD3A-F80DD0606910}"/>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94472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A3CB-5046-414C-BB0C-E046D8A73C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2CA5C59-FAF0-40BE-AB96-231309043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9D8D3-F9AA-4A34-B385-62FDB86413CD}"/>
              </a:ext>
            </a:extLst>
          </p:cNvPr>
          <p:cNvSpPr>
            <a:spLocks noGrp="1"/>
          </p:cNvSpPr>
          <p:nvPr>
            <p:ph type="dt" sz="half" idx="10"/>
          </p:nvPr>
        </p:nvSpPr>
        <p:spPr/>
        <p:txBody>
          <a:bodyPr/>
          <a:lstStyle/>
          <a:p>
            <a:fld id="{58B4AAF6-AB05-45F8-A0A1-C90FD89E12DC}" type="datetime1">
              <a:rPr lang="en-AU" smtClean="0"/>
              <a:t>7/04/2020</a:t>
            </a:fld>
            <a:endParaRPr lang="en-AU"/>
          </a:p>
        </p:txBody>
      </p:sp>
      <p:sp>
        <p:nvSpPr>
          <p:cNvPr id="5" name="Footer Placeholder 4">
            <a:extLst>
              <a:ext uri="{FF2B5EF4-FFF2-40B4-BE49-F238E27FC236}">
                <a16:creationId xmlns:a16="http://schemas.microsoft.com/office/drawing/2014/main" id="{FEC6E1BE-A969-4EC7-BBA0-F2F158C545D8}"/>
              </a:ext>
            </a:extLst>
          </p:cNvPr>
          <p:cNvSpPr>
            <a:spLocks noGrp="1"/>
          </p:cNvSpPr>
          <p:nvPr>
            <p:ph type="ftr" sz="quarter" idx="11"/>
          </p:nvPr>
        </p:nvSpPr>
        <p:spPr/>
        <p:txBody>
          <a:bodyPr/>
          <a:lstStyle/>
          <a:p>
            <a:r>
              <a:rPr lang="en-AU"/>
              <a:t>soyp.com.au</a:t>
            </a:r>
          </a:p>
        </p:txBody>
      </p:sp>
      <p:sp>
        <p:nvSpPr>
          <p:cNvPr id="6" name="Slide Number Placeholder 5">
            <a:extLst>
              <a:ext uri="{FF2B5EF4-FFF2-40B4-BE49-F238E27FC236}">
                <a16:creationId xmlns:a16="http://schemas.microsoft.com/office/drawing/2014/main" id="{2D7525A1-DE49-44EA-B1CB-BE3DEF898D2D}"/>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63889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569C-7F1F-4893-AD40-DB369D5AE5A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5BFB960-BD2E-44B9-9525-C675C4BDB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80E397-6B0C-44FC-BD45-B4130FEEE9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9D1F735-4F36-4750-839F-52F644B0BEDE}"/>
              </a:ext>
            </a:extLst>
          </p:cNvPr>
          <p:cNvSpPr>
            <a:spLocks noGrp="1"/>
          </p:cNvSpPr>
          <p:nvPr>
            <p:ph type="dt" sz="half" idx="10"/>
          </p:nvPr>
        </p:nvSpPr>
        <p:spPr/>
        <p:txBody>
          <a:bodyPr/>
          <a:lstStyle/>
          <a:p>
            <a:fld id="{4E8941A2-7636-4C8B-8A3D-94DF2E5910C6}" type="datetime1">
              <a:rPr lang="en-AU" smtClean="0"/>
              <a:t>7/04/2020</a:t>
            </a:fld>
            <a:endParaRPr lang="en-AU"/>
          </a:p>
        </p:txBody>
      </p:sp>
      <p:sp>
        <p:nvSpPr>
          <p:cNvPr id="6" name="Footer Placeholder 5">
            <a:extLst>
              <a:ext uri="{FF2B5EF4-FFF2-40B4-BE49-F238E27FC236}">
                <a16:creationId xmlns:a16="http://schemas.microsoft.com/office/drawing/2014/main" id="{A8978AE9-BE11-4562-A75D-0C8465BFC7E2}"/>
              </a:ext>
            </a:extLst>
          </p:cNvPr>
          <p:cNvSpPr>
            <a:spLocks noGrp="1"/>
          </p:cNvSpPr>
          <p:nvPr>
            <p:ph type="ftr" sz="quarter" idx="11"/>
          </p:nvPr>
        </p:nvSpPr>
        <p:spPr/>
        <p:txBody>
          <a:bodyPr/>
          <a:lstStyle/>
          <a:p>
            <a:r>
              <a:rPr lang="en-AU"/>
              <a:t>soyp.com.au</a:t>
            </a:r>
          </a:p>
        </p:txBody>
      </p:sp>
      <p:sp>
        <p:nvSpPr>
          <p:cNvPr id="7" name="Slide Number Placeholder 6">
            <a:extLst>
              <a:ext uri="{FF2B5EF4-FFF2-40B4-BE49-F238E27FC236}">
                <a16:creationId xmlns:a16="http://schemas.microsoft.com/office/drawing/2014/main" id="{EF1D8336-A0AF-44C0-860A-7A3215D4513B}"/>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78523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6D54-A16A-4F29-96C3-837F49AB114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4A1EEA-7D6D-477F-94A7-5CDBF3C35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E6C35-8E96-4AAE-82AB-73AD634AB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2C44648-C888-445B-88B0-A4E38ADE8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4A144-D644-4322-8D73-67579C952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ADDC36A-8408-4E44-8D34-04CE54F6C626}"/>
              </a:ext>
            </a:extLst>
          </p:cNvPr>
          <p:cNvSpPr>
            <a:spLocks noGrp="1"/>
          </p:cNvSpPr>
          <p:nvPr>
            <p:ph type="dt" sz="half" idx="10"/>
          </p:nvPr>
        </p:nvSpPr>
        <p:spPr/>
        <p:txBody>
          <a:bodyPr/>
          <a:lstStyle/>
          <a:p>
            <a:fld id="{70545C0E-BD52-4ACE-A068-5E096BC89BF5}" type="datetime1">
              <a:rPr lang="en-AU" smtClean="0"/>
              <a:t>7/04/2020</a:t>
            </a:fld>
            <a:endParaRPr lang="en-AU"/>
          </a:p>
        </p:txBody>
      </p:sp>
      <p:sp>
        <p:nvSpPr>
          <p:cNvPr id="8" name="Footer Placeholder 7">
            <a:extLst>
              <a:ext uri="{FF2B5EF4-FFF2-40B4-BE49-F238E27FC236}">
                <a16:creationId xmlns:a16="http://schemas.microsoft.com/office/drawing/2014/main" id="{4CC46C40-F775-4CF3-BFA4-D499C8019E14}"/>
              </a:ext>
            </a:extLst>
          </p:cNvPr>
          <p:cNvSpPr>
            <a:spLocks noGrp="1"/>
          </p:cNvSpPr>
          <p:nvPr>
            <p:ph type="ftr" sz="quarter" idx="11"/>
          </p:nvPr>
        </p:nvSpPr>
        <p:spPr/>
        <p:txBody>
          <a:bodyPr/>
          <a:lstStyle/>
          <a:p>
            <a:r>
              <a:rPr lang="en-AU"/>
              <a:t>soyp.com.au</a:t>
            </a:r>
          </a:p>
        </p:txBody>
      </p:sp>
      <p:sp>
        <p:nvSpPr>
          <p:cNvPr id="9" name="Slide Number Placeholder 8">
            <a:extLst>
              <a:ext uri="{FF2B5EF4-FFF2-40B4-BE49-F238E27FC236}">
                <a16:creationId xmlns:a16="http://schemas.microsoft.com/office/drawing/2014/main" id="{5B3ADB0B-E5B0-4B07-A6BC-5298341A7237}"/>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308622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8C73-178A-471A-AED7-AC8BEB1D187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2EF29CE-8C2A-4D00-AE30-8C66AC48CDC7}"/>
              </a:ext>
            </a:extLst>
          </p:cNvPr>
          <p:cNvSpPr>
            <a:spLocks noGrp="1"/>
          </p:cNvSpPr>
          <p:nvPr>
            <p:ph type="dt" sz="half" idx="10"/>
          </p:nvPr>
        </p:nvSpPr>
        <p:spPr/>
        <p:txBody>
          <a:bodyPr/>
          <a:lstStyle/>
          <a:p>
            <a:fld id="{62779A91-1369-4CE0-A485-989D17657D0B}" type="datetime1">
              <a:rPr lang="en-AU" smtClean="0"/>
              <a:t>7/04/2020</a:t>
            </a:fld>
            <a:endParaRPr lang="en-AU"/>
          </a:p>
        </p:txBody>
      </p:sp>
      <p:sp>
        <p:nvSpPr>
          <p:cNvPr id="4" name="Footer Placeholder 3">
            <a:extLst>
              <a:ext uri="{FF2B5EF4-FFF2-40B4-BE49-F238E27FC236}">
                <a16:creationId xmlns:a16="http://schemas.microsoft.com/office/drawing/2014/main" id="{05840395-6C0E-4ABF-927E-276004404204}"/>
              </a:ext>
            </a:extLst>
          </p:cNvPr>
          <p:cNvSpPr>
            <a:spLocks noGrp="1"/>
          </p:cNvSpPr>
          <p:nvPr>
            <p:ph type="ftr" sz="quarter" idx="11"/>
          </p:nvPr>
        </p:nvSpPr>
        <p:spPr/>
        <p:txBody>
          <a:bodyPr/>
          <a:lstStyle/>
          <a:p>
            <a:r>
              <a:rPr lang="en-AU"/>
              <a:t>soyp.com.au</a:t>
            </a:r>
          </a:p>
        </p:txBody>
      </p:sp>
      <p:sp>
        <p:nvSpPr>
          <p:cNvPr id="5" name="Slide Number Placeholder 4">
            <a:extLst>
              <a:ext uri="{FF2B5EF4-FFF2-40B4-BE49-F238E27FC236}">
                <a16:creationId xmlns:a16="http://schemas.microsoft.com/office/drawing/2014/main" id="{ECCC81C3-DB54-4620-8482-67EB0B2EC9AF}"/>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71169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2B866-DEBE-4BE0-81A0-CBFBA23469FD}"/>
              </a:ext>
            </a:extLst>
          </p:cNvPr>
          <p:cNvSpPr>
            <a:spLocks noGrp="1"/>
          </p:cNvSpPr>
          <p:nvPr>
            <p:ph type="dt" sz="half" idx="10"/>
          </p:nvPr>
        </p:nvSpPr>
        <p:spPr/>
        <p:txBody>
          <a:bodyPr/>
          <a:lstStyle/>
          <a:p>
            <a:fld id="{5857FFB1-C43A-4C0A-AC74-E01659939E4E}" type="datetime1">
              <a:rPr lang="en-AU" smtClean="0"/>
              <a:t>7/04/2020</a:t>
            </a:fld>
            <a:endParaRPr lang="en-AU"/>
          </a:p>
        </p:txBody>
      </p:sp>
      <p:sp>
        <p:nvSpPr>
          <p:cNvPr id="3" name="Footer Placeholder 2">
            <a:extLst>
              <a:ext uri="{FF2B5EF4-FFF2-40B4-BE49-F238E27FC236}">
                <a16:creationId xmlns:a16="http://schemas.microsoft.com/office/drawing/2014/main" id="{1CDFD95B-44EE-41AA-AB00-62897019274E}"/>
              </a:ext>
            </a:extLst>
          </p:cNvPr>
          <p:cNvSpPr>
            <a:spLocks noGrp="1"/>
          </p:cNvSpPr>
          <p:nvPr>
            <p:ph type="ftr" sz="quarter" idx="11"/>
          </p:nvPr>
        </p:nvSpPr>
        <p:spPr/>
        <p:txBody>
          <a:bodyPr/>
          <a:lstStyle/>
          <a:p>
            <a:r>
              <a:rPr lang="en-AU"/>
              <a:t>soyp.com.au</a:t>
            </a:r>
          </a:p>
        </p:txBody>
      </p:sp>
      <p:sp>
        <p:nvSpPr>
          <p:cNvPr id="4" name="Slide Number Placeholder 3">
            <a:extLst>
              <a:ext uri="{FF2B5EF4-FFF2-40B4-BE49-F238E27FC236}">
                <a16:creationId xmlns:a16="http://schemas.microsoft.com/office/drawing/2014/main" id="{37D45EF2-1981-4009-99F2-1F0CDEDFFD2B}"/>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174883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2DF6-6017-4D5A-AEAF-4F8676E84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80E5200-3D89-4CBA-AB7C-A326F4644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6EFDADF-400D-4573-A2FF-6AADB2951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63C4A-6C01-4323-8928-12260921218C}"/>
              </a:ext>
            </a:extLst>
          </p:cNvPr>
          <p:cNvSpPr>
            <a:spLocks noGrp="1"/>
          </p:cNvSpPr>
          <p:nvPr>
            <p:ph type="dt" sz="half" idx="10"/>
          </p:nvPr>
        </p:nvSpPr>
        <p:spPr/>
        <p:txBody>
          <a:bodyPr/>
          <a:lstStyle/>
          <a:p>
            <a:fld id="{ACD14826-430A-4B0C-8A79-81D27B97DA0B}" type="datetime1">
              <a:rPr lang="en-AU" smtClean="0"/>
              <a:t>7/04/2020</a:t>
            </a:fld>
            <a:endParaRPr lang="en-AU"/>
          </a:p>
        </p:txBody>
      </p:sp>
      <p:sp>
        <p:nvSpPr>
          <p:cNvPr id="6" name="Footer Placeholder 5">
            <a:extLst>
              <a:ext uri="{FF2B5EF4-FFF2-40B4-BE49-F238E27FC236}">
                <a16:creationId xmlns:a16="http://schemas.microsoft.com/office/drawing/2014/main" id="{ABB569A3-963C-4299-8FBB-088A588D81D7}"/>
              </a:ext>
            </a:extLst>
          </p:cNvPr>
          <p:cNvSpPr>
            <a:spLocks noGrp="1"/>
          </p:cNvSpPr>
          <p:nvPr>
            <p:ph type="ftr" sz="quarter" idx="11"/>
          </p:nvPr>
        </p:nvSpPr>
        <p:spPr/>
        <p:txBody>
          <a:bodyPr/>
          <a:lstStyle/>
          <a:p>
            <a:r>
              <a:rPr lang="en-AU"/>
              <a:t>soyp.com.au</a:t>
            </a:r>
          </a:p>
        </p:txBody>
      </p:sp>
      <p:sp>
        <p:nvSpPr>
          <p:cNvPr id="7" name="Slide Number Placeholder 6">
            <a:extLst>
              <a:ext uri="{FF2B5EF4-FFF2-40B4-BE49-F238E27FC236}">
                <a16:creationId xmlns:a16="http://schemas.microsoft.com/office/drawing/2014/main" id="{80C0033B-AD95-476C-B901-F386A030833E}"/>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303033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B527-3C39-4F67-89BD-A523D6EF7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5B46D32-2E63-4392-969C-9E9A7B73E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B37D563-B91C-48F6-B62F-C92A7D509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89E03-F36F-408B-B582-2C6BA365687E}"/>
              </a:ext>
            </a:extLst>
          </p:cNvPr>
          <p:cNvSpPr>
            <a:spLocks noGrp="1"/>
          </p:cNvSpPr>
          <p:nvPr>
            <p:ph type="dt" sz="half" idx="10"/>
          </p:nvPr>
        </p:nvSpPr>
        <p:spPr/>
        <p:txBody>
          <a:bodyPr/>
          <a:lstStyle/>
          <a:p>
            <a:fld id="{5AA1AAE6-943F-40D5-B3E9-871E594685C9}" type="datetime1">
              <a:rPr lang="en-AU" smtClean="0"/>
              <a:t>7/04/2020</a:t>
            </a:fld>
            <a:endParaRPr lang="en-AU"/>
          </a:p>
        </p:txBody>
      </p:sp>
      <p:sp>
        <p:nvSpPr>
          <p:cNvPr id="6" name="Footer Placeholder 5">
            <a:extLst>
              <a:ext uri="{FF2B5EF4-FFF2-40B4-BE49-F238E27FC236}">
                <a16:creationId xmlns:a16="http://schemas.microsoft.com/office/drawing/2014/main" id="{84FBDC81-2A9B-472B-918E-0EC26C4A06F1}"/>
              </a:ext>
            </a:extLst>
          </p:cNvPr>
          <p:cNvSpPr>
            <a:spLocks noGrp="1"/>
          </p:cNvSpPr>
          <p:nvPr>
            <p:ph type="ftr" sz="quarter" idx="11"/>
          </p:nvPr>
        </p:nvSpPr>
        <p:spPr/>
        <p:txBody>
          <a:bodyPr/>
          <a:lstStyle/>
          <a:p>
            <a:r>
              <a:rPr lang="en-AU"/>
              <a:t>soyp.com.au</a:t>
            </a:r>
          </a:p>
        </p:txBody>
      </p:sp>
      <p:sp>
        <p:nvSpPr>
          <p:cNvPr id="7" name="Slide Number Placeholder 6">
            <a:extLst>
              <a:ext uri="{FF2B5EF4-FFF2-40B4-BE49-F238E27FC236}">
                <a16:creationId xmlns:a16="http://schemas.microsoft.com/office/drawing/2014/main" id="{FB0AD3C8-FC9C-49B3-BAEE-419C217BD330}"/>
              </a:ext>
            </a:extLst>
          </p:cNvPr>
          <p:cNvSpPr>
            <a:spLocks noGrp="1"/>
          </p:cNvSpPr>
          <p:nvPr>
            <p:ph type="sldNum" sz="quarter" idx="12"/>
          </p:nvPr>
        </p:nvSpPr>
        <p:spPr/>
        <p:txBody>
          <a:bodyPr/>
          <a:lstStyle/>
          <a:p>
            <a:fld id="{6D5FA618-C929-4139-B529-C0F3C9FC60E0}" type="slidenum">
              <a:rPr lang="en-AU" smtClean="0"/>
              <a:t>‹#›</a:t>
            </a:fld>
            <a:endParaRPr lang="en-AU"/>
          </a:p>
        </p:txBody>
      </p:sp>
    </p:spTree>
    <p:extLst>
      <p:ext uri="{BB962C8B-B14F-4D97-AF65-F5344CB8AC3E}">
        <p14:creationId xmlns:p14="http://schemas.microsoft.com/office/powerpoint/2010/main" val="238990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6350" ty="0" sx="92000" sy="7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243F89-01AC-4623-B1E9-363123CC1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8B8FB9-6E65-453E-A3A4-F7C548861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369572-2DB6-4432-A1CB-79F66DB3E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44F86-2250-42E1-BABC-F26BB825D4DD}" type="datetime1">
              <a:rPr lang="en-AU" smtClean="0"/>
              <a:t>7/04/2020</a:t>
            </a:fld>
            <a:endParaRPr lang="en-AU"/>
          </a:p>
        </p:txBody>
      </p:sp>
      <p:sp>
        <p:nvSpPr>
          <p:cNvPr id="5" name="Footer Placeholder 4">
            <a:extLst>
              <a:ext uri="{FF2B5EF4-FFF2-40B4-BE49-F238E27FC236}">
                <a16:creationId xmlns:a16="http://schemas.microsoft.com/office/drawing/2014/main" id="{AB2A96ED-14A2-459C-8E06-3FA5CABE7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soyp.com.au</a:t>
            </a:r>
          </a:p>
        </p:txBody>
      </p:sp>
      <p:sp>
        <p:nvSpPr>
          <p:cNvPr id="6" name="Slide Number Placeholder 5">
            <a:extLst>
              <a:ext uri="{FF2B5EF4-FFF2-40B4-BE49-F238E27FC236}">
                <a16:creationId xmlns:a16="http://schemas.microsoft.com/office/drawing/2014/main" id="{2068A279-ABB7-4ABD-ABD9-FC8C692C9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FA618-C929-4139-B529-C0F3C9FC60E0}" type="slidenum">
              <a:rPr lang="en-AU" smtClean="0"/>
              <a:t>‹#›</a:t>
            </a:fld>
            <a:endParaRPr lang="en-AU"/>
          </a:p>
        </p:txBody>
      </p:sp>
    </p:spTree>
    <p:extLst>
      <p:ext uri="{BB962C8B-B14F-4D97-AF65-F5344CB8AC3E}">
        <p14:creationId xmlns:p14="http://schemas.microsoft.com/office/powerpoint/2010/main" val="234034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mailto:fly@soyp.com.a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32A12-948A-4FA2-BD3C-4F3CDE6F2853}"/>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DC43DFA-902F-4EA8-855F-7C00078C9DDE}"/>
              </a:ext>
            </a:extLst>
          </p:cNvPr>
          <p:cNvSpPr>
            <a:spLocks noGrp="1"/>
          </p:cNvSpPr>
          <p:nvPr>
            <p:ph type="subTitle" idx="1"/>
          </p:nvPr>
        </p:nvSpPr>
        <p:spPr>
          <a:xfrm>
            <a:off x="1314137" y="4572000"/>
            <a:ext cx="9144000" cy="1818987"/>
          </a:xfrm>
        </p:spPr>
        <p:txBody>
          <a:bodyPr>
            <a:normAutofit/>
          </a:bodyPr>
          <a:lstStyle/>
          <a:p>
            <a:r>
              <a:rPr lang="en-AU" sz="4000" dirty="0">
                <a:solidFill>
                  <a:schemeClr val="bg1"/>
                </a:solidFill>
              </a:rPr>
              <a:t>Flying Through Clouds - </a:t>
            </a:r>
          </a:p>
          <a:p>
            <a:r>
              <a:rPr lang="en-AU" sz="3200" dirty="0">
                <a:solidFill>
                  <a:schemeClr val="bg1"/>
                </a:solidFill>
              </a:rPr>
              <a:t>Navigating in an uncertain future</a:t>
            </a:r>
          </a:p>
        </p:txBody>
      </p:sp>
      <p:sp>
        <p:nvSpPr>
          <p:cNvPr id="5" name="Footer Placeholder 4">
            <a:extLst>
              <a:ext uri="{FF2B5EF4-FFF2-40B4-BE49-F238E27FC236}">
                <a16:creationId xmlns:a16="http://schemas.microsoft.com/office/drawing/2014/main" id="{B57A9628-549B-4713-9E7A-E083CDAB8592}"/>
              </a:ext>
            </a:extLst>
          </p:cNvPr>
          <p:cNvSpPr>
            <a:spLocks noGrp="1"/>
          </p:cNvSpPr>
          <p:nvPr>
            <p:ph type="ftr" sz="quarter" idx="11"/>
          </p:nvPr>
        </p:nvSpPr>
        <p:spPr/>
        <p:txBody>
          <a:bodyPr/>
          <a:lstStyle/>
          <a:p>
            <a:r>
              <a:rPr lang="en-AU"/>
              <a:t>soyp.com.au</a:t>
            </a:r>
          </a:p>
        </p:txBody>
      </p:sp>
    </p:spTree>
    <p:extLst>
      <p:ext uri="{BB962C8B-B14F-4D97-AF65-F5344CB8AC3E}">
        <p14:creationId xmlns:p14="http://schemas.microsoft.com/office/powerpoint/2010/main" val="407876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GB" sz="4000" dirty="0">
                <a:solidFill>
                  <a:schemeClr val="bg1"/>
                </a:solidFill>
              </a:rPr>
              <a:t>Tips to deal with ambiguity in the workplace</a:t>
            </a:r>
            <a:br>
              <a:rPr lang="en-US" sz="1400" dirty="0">
                <a:solidFill>
                  <a:schemeClr val="bg1"/>
                </a:solidFill>
              </a:rPr>
            </a:br>
            <a:br>
              <a:rPr lang="en-US" sz="1400" dirty="0">
                <a:solidFill>
                  <a:schemeClr val="bg1"/>
                </a:solidFill>
              </a:rPr>
            </a:br>
            <a:endParaRPr lang="en-US" sz="1400" dirty="0">
              <a:solidFill>
                <a:schemeClr val="bg1"/>
              </a:solidFill>
            </a:endParaRPr>
          </a:p>
        </p:txBody>
      </p:sp>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AU" sz="700"/>
              <a:t>soyp.com.au</a:t>
            </a:r>
          </a:p>
          <a:p>
            <a:pPr>
              <a:lnSpc>
                <a:spcPct val="90000"/>
              </a:lnSpc>
              <a:spcAft>
                <a:spcPts val="600"/>
              </a:spcAft>
            </a:pPr>
            <a:r>
              <a:rPr lang="en-AU" sz="70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
        <p:nvSpPr>
          <p:cNvPr id="3" name="Rectangle 2">
            <a:extLst>
              <a:ext uri="{FF2B5EF4-FFF2-40B4-BE49-F238E27FC236}">
                <a16:creationId xmlns:a16="http://schemas.microsoft.com/office/drawing/2014/main" id="{F14F45A1-4D0C-4CF2-9CBC-C8DC4FA40636}"/>
              </a:ext>
            </a:extLst>
          </p:cNvPr>
          <p:cNvSpPr/>
          <p:nvPr/>
        </p:nvSpPr>
        <p:spPr>
          <a:xfrm>
            <a:off x="1673937" y="2637233"/>
            <a:ext cx="10143689" cy="2677656"/>
          </a:xfrm>
          <a:prstGeom prst="rect">
            <a:avLst/>
          </a:prstGeom>
        </p:spPr>
        <p:txBody>
          <a:bodyPr wrap="square">
            <a:spAutoFit/>
          </a:bodyPr>
          <a:lstStyle/>
          <a:p>
            <a:pPr marL="457200" indent="-457200">
              <a:buAutoNum type="arabicPeriod"/>
            </a:pPr>
            <a:r>
              <a:rPr lang="en-AU" sz="2400" dirty="0"/>
              <a:t>Define the framework</a:t>
            </a:r>
          </a:p>
          <a:p>
            <a:pPr marL="457200" indent="-457200">
              <a:buAutoNum type="arabicPeriod"/>
            </a:pPr>
            <a:r>
              <a:rPr lang="en-AU" sz="2400" dirty="0"/>
              <a:t>Understand your staff</a:t>
            </a:r>
          </a:p>
          <a:p>
            <a:pPr marL="457200" indent="-457200">
              <a:buAutoNum type="arabicPeriod"/>
            </a:pPr>
            <a:r>
              <a:rPr lang="en-GB" sz="2400" dirty="0"/>
              <a:t>Give clear and concise instructions to your employees</a:t>
            </a:r>
          </a:p>
          <a:p>
            <a:pPr marL="457200" indent="-457200">
              <a:buAutoNum type="arabicPeriod"/>
            </a:pPr>
            <a:r>
              <a:rPr lang="en-AU" sz="2400" dirty="0"/>
              <a:t>Make decisive decisions</a:t>
            </a:r>
          </a:p>
          <a:p>
            <a:pPr marL="457200" indent="-457200">
              <a:buAutoNum type="arabicPeriod"/>
            </a:pPr>
            <a:r>
              <a:rPr lang="en-GB" sz="2400" dirty="0"/>
              <a:t>Give training on resilience and confidence</a:t>
            </a:r>
          </a:p>
          <a:p>
            <a:pPr marL="457200" indent="-457200">
              <a:buAutoNum type="arabicPeriod"/>
            </a:pPr>
            <a:r>
              <a:rPr lang="en-GB" sz="2400" dirty="0"/>
              <a:t>Make sure employees take their vacations and lunch breaks</a:t>
            </a:r>
          </a:p>
          <a:p>
            <a:pPr marL="457200" indent="-457200">
              <a:buAutoNum type="arabicPeriod"/>
            </a:pPr>
            <a:r>
              <a:rPr lang="en-GB" sz="2400" dirty="0"/>
              <a:t>Encourage Mindfulness in the organisation</a:t>
            </a:r>
            <a:endParaRPr lang="en-AU" sz="2400" dirty="0"/>
          </a:p>
        </p:txBody>
      </p:sp>
    </p:spTree>
    <p:extLst>
      <p:ext uri="{BB962C8B-B14F-4D97-AF65-F5344CB8AC3E}">
        <p14:creationId xmlns:p14="http://schemas.microsoft.com/office/powerpoint/2010/main" val="389388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838200" y="585216"/>
            <a:ext cx="10515600" cy="1325563"/>
          </a:xfrm>
        </p:spPr>
        <p:txBody>
          <a:bodyPr vert="horz" lIns="91440" tIns="45720" rIns="91440" bIns="45720" rtlCol="0">
            <a:normAutofit/>
          </a:bodyPr>
          <a:lstStyle/>
          <a:p>
            <a:br>
              <a:rPr lang="en-US" sz="1400" dirty="0">
                <a:solidFill>
                  <a:schemeClr val="bg1"/>
                </a:solidFill>
              </a:rPr>
            </a:br>
            <a:r>
              <a:rPr lang="en-US" sz="4000" dirty="0">
                <a:solidFill>
                  <a:schemeClr val="bg1"/>
                </a:solidFill>
              </a:rPr>
              <a:t>Walking the Talk</a:t>
            </a:r>
            <a:br>
              <a:rPr lang="en-US" sz="1400" dirty="0">
                <a:solidFill>
                  <a:schemeClr val="bg1"/>
                </a:solidFill>
              </a:rPr>
            </a:br>
            <a:br>
              <a:rPr lang="en-US" sz="1400" dirty="0">
                <a:solidFill>
                  <a:schemeClr val="bg1"/>
                </a:solidFill>
              </a:rPr>
            </a:br>
            <a:endParaRPr lang="en-US" sz="1400" dirty="0">
              <a:solidFill>
                <a:schemeClr val="bg1"/>
              </a:solidFill>
            </a:endParaRPr>
          </a:p>
        </p:txBody>
      </p:sp>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AU" sz="700"/>
              <a:t>soyp.com.au</a:t>
            </a:r>
          </a:p>
          <a:p>
            <a:pPr>
              <a:lnSpc>
                <a:spcPct val="90000"/>
              </a:lnSpc>
              <a:spcAft>
                <a:spcPts val="600"/>
              </a:spcAft>
            </a:pPr>
            <a:r>
              <a:rPr lang="en-AU" sz="70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
        <p:nvSpPr>
          <p:cNvPr id="3" name="TextBox 2">
            <a:extLst>
              <a:ext uri="{FF2B5EF4-FFF2-40B4-BE49-F238E27FC236}">
                <a16:creationId xmlns:a16="http://schemas.microsoft.com/office/drawing/2014/main" id="{F1AA1AD9-D1A1-432A-A85A-8A321BD23D2B}"/>
              </a:ext>
            </a:extLst>
          </p:cNvPr>
          <p:cNvSpPr txBox="1"/>
          <p:nvPr/>
        </p:nvSpPr>
        <p:spPr>
          <a:xfrm>
            <a:off x="838200" y="2693504"/>
            <a:ext cx="7818783" cy="2031325"/>
          </a:xfrm>
          <a:prstGeom prst="rect">
            <a:avLst/>
          </a:prstGeom>
          <a:noFill/>
        </p:spPr>
        <p:txBody>
          <a:bodyPr wrap="square" rtlCol="0">
            <a:spAutoFit/>
          </a:bodyPr>
          <a:lstStyle/>
          <a:p>
            <a:r>
              <a:rPr lang="en-AU" dirty="0"/>
              <a:t>Happy Failures – fail fast, recover quickly</a:t>
            </a:r>
          </a:p>
          <a:p>
            <a:endParaRPr lang="en-AU" dirty="0"/>
          </a:p>
          <a:p>
            <a:r>
              <a:rPr lang="en-AU" dirty="0"/>
              <a:t>Dealing with Blocking/Wimping/Hogging</a:t>
            </a:r>
          </a:p>
          <a:p>
            <a:endParaRPr lang="en-AU" dirty="0"/>
          </a:p>
          <a:p>
            <a:r>
              <a:rPr lang="en-AU" dirty="0"/>
              <a:t>The unknown space in front of us</a:t>
            </a:r>
          </a:p>
          <a:p>
            <a:endParaRPr lang="en-AU" dirty="0"/>
          </a:p>
          <a:p>
            <a:r>
              <a:rPr lang="en-AU" dirty="0"/>
              <a:t>Embracing </a:t>
            </a:r>
            <a:r>
              <a:rPr lang="en-AU" dirty="0" err="1"/>
              <a:t>cnaghe</a:t>
            </a:r>
            <a:r>
              <a:rPr lang="en-AU" dirty="0"/>
              <a:t> – </a:t>
            </a:r>
            <a:r>
              <a:rPr lang="en-AU" dirty="0" err="1"/>
              <a:t>recah</a:t>
            </a:r>
            <a:r>
              <a:rPr lang="en-AU" dirty="0"/>
              <a:t> out and </a:t>
            </a:r>
            <a:r>
              <a:rPr lang="en-AU" dirty="0" err="1"/>
              <a:t>tcuoh</a:t>
            </a:r>
            <a:r>
              <a:rPr lang="en-AU" dirty="0"/>
              <a:t> </a:t>
            </a:r>
            <a:r>
              <a:rPr lang="en-AU" dirty="0" err="1"/>
              <a:t>smeobdoy</a:t>
            </a:r>
            <a:endParaRPr lang="en-AU" dirty="0"/>
          </a:p>
        </p:txBody>
      </p:sp>
    </p:spTree>
    <p:extLst>
      <p:ext uri="{BB962C8B-B14F-4D97-AF65-F5344CB8AC3E}">
        <p14:creationId xmlns:p14="http://schemas.microsoft.com/office/powerpoint/2010/main" val="204383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Develop sisu</a:t>
            </a:r>
            <a:br>
              <a:rPr lang="en-US" sz="6000"/>
            </a:br>
            <a:br>
              <a:rPr lang="en-US" sz="6000"/>
            </a:br>
            <a:endParaRPr lang="en-US" sz="6000"/>
          </a:p>
        </p:txBody>
      </p:sp>
      <p:sp>
        <p:nvSpPr>
          <p:cNvPr id="66" name="Freeform: Shape 6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ruit&#10;&#10;Description automatically generated">
            <a:extLst>
              <a:ext uri="{FF2B5EF4-FFF2-40B4-BE49-F238E27FC236}">
                <a16:creationId xmlns:a16="http://schemas.microsoft.com/office/drawing/2014/main" id="{AEB9F450-62FB-4060-88F3-8B37D15A9487}"/>
              </a:ext>
            </a:extLst>
          </p:cNvPr>
          <p:cNvPicPr>
            <a:picLocks noChangeAspect="1"/>
          </p:cNvPicPr>
          <p:nvPr/>
        </p:nvPicPr>
        <p:blipFill rotWithShape="1">
          <a:blip r:embed="rId3"/>
          <a:srcRect l="5215" r="7164"/>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6746626" y="6199631"/>
            <a:ext cx="4256653" cy="365760"/>
          </a:xfrm>
        </p:spPr>
        <p:txBody>
          <a:bodyPr vert="horz" lIns="91440" tIns="45720" rIns="91440" bIns="45720" rtlCol="0" anchor="ctr">
            <a:normAutofit/>
          </a:bodyPr>
          <a:lstStyle/>
          <a:p>
            <a:pPr algn="l">
              <a:lnSpc>
                <a:spcPct val="90000"/>
              </a:lnSpc>
              <a:spcAft>
                <a:spcPts val="600"/>
              </a:spcAft>
              <a:defRPr/>
            </a:pPr>
            <a:r>
              <a:rPr lang="en-US" sz="700" kern="1200">
                <a:solidFill>
                  <a:schemeClr val="tx1">
                    <a:alpha val="80000"/>
                  </a:schemeClr>
                </a:solidFill>
                <a:latin typeface="Calibri" panose="020F0502020204030204"/>
                <a:ea typeface="+mn-ea"/>
                <a:cs typeface="+mn-cs"/>
              </a:rPr>
              <a:t>soyp.com.au</a:t>
            </a:r>
          </a:p>
          <a:p>
            <a:pPr algn="l">
              <a:lnSpc>
                <a:spcPct val="90000"/>
              </a:lnSpc>
              <a:spcAft>
                <a:spcPts val="600"/>
              </a:spcAft>
              <a:defRPr/>
            </a:pPr>
            <a:r>
              <a:rPr lang="en-US" sz="700" kern="1200">
                <a:solidFill>
                  <a:schemeClr val="tx1">
                    <a:alpha val="80000"/>
                  </a:schemeClr>
                </a:solidFill>
                <a:latin typeface="Calibri" panose="020F0502020204030204"/>
                <a:ea typeface="+mn-ea"/>
                <a:cs typeface="+mn-cs"/>
              </a:rPr>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Tree>
    <p:extLst>
      <p:ext uri="{BB962C8B-B14F-4D97-AF65-F5344CB8AC3E}">
        <p14:creationId xmlns:p14="http://schemas.microsoft.com/office/powerpoint/2010/main" val="32496485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6358029" y="3130621"/>
            <a:ext cx="4645250" cy="2889114"/>
          </a:xfrm>
        </p:spPr>
        <p:txBody>
          <a:bodyPr vert="horz" lIns="91440" tIns="45720" rIns="91440" bIns="45720" rtlCol="0" anchor="b">
            <a:normAutofit fontScale="90000"/>
          </a:bodyPr>
          <a:lstStyle/>
          <a:p>
            <a:r>
              <a:rPr lang="en-US" dirty="0"/>
              <a:t>be kind to others and yourself but be safe and buckle up</a:t>
            </a:r>
            <a:br>
              <a:rPr lang="en-US" sz="6000" dirty="0"/>
            </a:br>
            <a:br>
              <a:rPr lang="en-US" sz="6000" dirty="0"/>
            </a:br>
            <a:r>
              <a:rPr lang="en-US" sz="3100" dirty="0"/>
              <a:t>(and book in to our 3 week course)</a:t>
            </a:r>
            <a:br>
              <a:rPr lang="en-US" sz="3100" dirty="0"/>
            </a:br>
            <a:r>
              <a:rPr lang="en-US" sz="3100" dirty="0"/>
              <a:t>contact on </a:t>
            </a:r>
            <a:br>
              <a:rPr lang="en-US" sz="3100" dirty="0"/>
            </a:br>
            <a:r>
              <a:rPr lang="en-US" sz="3100" dirty="0">
                <a:hlinkClick r:id="rId3"/>
              </a:rPr>
              <a:t>fly@soyp.com.au</a:t>
            </a:r>
            <a:br>
              <a:rPr lang="en-US" sz="3100" dirty="0"/>
            </a:br>
            <a:r>
              <a:rPr lang="en-US" sz="3100" dirty="0"/>
              <a:t>or call  us</a:t>
            </a:r>
            <a:br>
              <a:rPr lang="en-US" sz="3100" dirty="0"/>
            </a:br>
            <a:r>
              <a:rPr lang="en-US" sz="3100" dirty="0"/>
              <a:t>Tim 0408 176 218</a:t>
            </a:r>
            <a:br>
              <a:rPr lang="en-US" sz="3100" dirty="0"/>
            </a:br>
            <a:r>
              <a:rPr lang="en-US" sz="3100" dirty="0"/>
              <a:t>Chris 0447 976 831</a:t>
            </a:r>
            <a:endParaRPr lang="en-US" sz="6000" dirty="0"/>
          </a:p>
        </p:txBody>
      </p:sp>
      <p:sp>
        <p:nvSpPr>
          <p:cNvPr id="66" name="Freeform: Shape 6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711C9A7-7E7A-4295-AF75-46FC1F7D8811}"/>
              </a:ext>
            </a:extLst>
          </p:cNvPr>
          <p:cNvPicPr>
            <a:picLocks noChangeAspect="1"/>
          </p:cNvPicPr>
          <p:nvPr/>
        </p:nvPicPr>
        <p:blipFill rotWithShape="1">
          <a:blip r:embed="rId4"/>
          <a:srcRect l="20139" r="17274"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6746626" y="6199631"/>
            <a:ext cx="4256653" cy="365760"/>
          </a:xfrm>
        </p:spPr>
        <p:txBody>
          <a:bodyPr vert="horz" lIns="91440" tIns="45720" rIns="91440" bIns="45720" rtlCol="0" anchor="ctr">
            <a:normAutofit/>
          </a:bodyPr>
          <a:lstStyle/>
          <a:p>
            <a:pPr algn="l">
              <a:lnSpc>
                <a:spcPct val="90000"/>
              </a:lnSpc>
              <a:spcAft>
                <a:spcPts val="600"/>
              </a:spcAft>
              <a:defRPr/>
            </a:pPr>
            <a:r>
              <a:rPr lang="en-US" sz="700" kern="1200">
                <a:solidFill>
                  <a:schemeClr val="tx1">
                    <a:alpha val="80000"/>
                  </a:schemeClr>
                </a:solidFill>
                <a:latin typeface="Calibri" panose="020F0502020204030204"/>
                <a:ea typeface="+mn-ea"/>
                <a:cs typeface="+mn-cs"/>
              </a:rPr>
              <a:t>soyp.com.au</a:t>
            </a:r>
          </a:p>
          <a:p>
            <a:pPr algn="l">
              <a:lnSpc>
                <a:spcPct val="90000"/>
              </a:lnSpc>
              <a:spcAft>
                <a:spcPts val="600"/>
              </a:spcAft>
              <a:defRPr/>
            </a:pPr>
            <a:r>
              <a:rPr lang="en-US" sz="700" kern="1200">
                <a:solidFill>
                  <a:schemeClr val="tx1">
                    <a:alpha val="80000"/>
                  </a:schemeClr>
                </a:solidFill>
                <a:latin typeface="Calibri" panose="020F0502020204030204"/>
                <a:ea typeface="+mn-ea"/>
                <a:cs typeface="+mn-cs"/>
              </a:rPr>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Tree>
    <p:extLst>
      <p:ext uri="{BB962C8B-B14F-4D97-AF65-F5344CB8AC3E}">
        <p14:creationId xmlns:p14="http://schemas.microsoft.com/office/powerpoint/2010/main" val="17313570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640079" y="2053641"/>
            <a:ext cx="3669161" cy="2760098"/>
          </a:xfrm>
        </p:spPr>
        <p:txBody>
          <a:bodyPr>
            <a:normAutofit/>
          </a:bodyPr>
          <a:lstStyle/>
          <a:p>
            <a:r>
              <a:rPr lang="en-AU" sz="3400">
                <a:solidFill>
                  <a:srgbClr val="FFFFFF"/>
                </a:solidFill>
              </a:rPr>
              <a:t>Acknowledgement</a:t>
            </a:r>
          </a:p>
        </p:txBody>
      </p:sp>
      <p:sp>
        <p:nvSpPr>
          <p:cNvPr id="3" name="Content Placeholder 2">
            <a:extLst>
              <a:ext uri="{FF2B5EF4-FFF2-40B4-BE49-F238E27FC236}">
                <a16:creationId xmlns:a16="http://schemas.microsoft.com/office/drawing/2014/main" id="{FBF9D28C-91CD-4409-BB2B-A178DCCC54FC}"/>
              </a:ext>
            </a:extLst>
          </p:cNvPr>
          <p:cNvSpPr>
            <a:spLocks noGrp="1"/>
          </p:cNvSpPr>
          <p:nvPr>
            <p:ph idx="1"/>
          </p:nvPr>
        </p:nvSpPr>
        <p:spPr>
          <a:xfrm>
            <a:off x="6090574" y="801866"/>
            <a:ext cx="5306084" cy="5230634"/>
          </a:xfrm>
        </p:spPr>
        <p:txBody>
          <a:bodyPr anchor="ctr">
            <a:normAutofit/>
          </a:bodyPr>
          <a:lstStyle/>
          <a:p>
            <a:pPr marL="0" indent="0">
              <a:buNone/>
            </a:pPr>
            <a:r>
              <a:rPr lang="en-AU" sz="2400" dirty="0">
                <a:solidFill>
                  <a:srgbClr val="000000"/>
                </a:solidFill>
              </a:rPr>
              <a:t>We acknowledge and pay our respect to the traditional Aboriginal owners of the land -the </a:t>
            </a:r>
            <a:r>
              <a:rPr lang="en-AU" sz="2400" dirty="0" err="1">
                <a:solidFill>
                  <a:srgbClr val="000000"/>
                </a:solidFill>
              </a:rPr>
              <a:t>Dja</a:t>
            </a:r>
            <a:r>
              <a:rPr lang="en-AU" sz="2400" dirty="0">
                <a:solidFill>
                  <a:srgbClr val="000000"/>
                </a:solidFill>
              </a:rPr>
              <a:t> </a:t>
            </a:r>
            <a:r>
              <a:rPr lang="en-AU" sz="2400" dirty="0" err="1">
                <a:solidFill>
                  <a:srgbClr val="000000"/>
                </a:solidFill>
              </a:rPr>
              <a:t>Dja</a:t>
            </a:r>
            <a:r>
              <a:rPr lang="en-AU" sz="2400" dirty="0">
                <a:solidFill>
                  <a:srgbClr val="000000"/>
                </a:solidFill>
              </a:rPr>
              <a:t> Wurrung- on which we live and work. We pay our respect to the first people of this country, their culture and Elders past, present and future. We also pay our respect to any other elders present.</a:t>
            </a:r>
          </a:p>
          <a:p>
            <a:pPr marL="0" indent="0">
              <a:buNone/>
            </a:pPr>
            <a:endParaRPr lang="en-AU" sz="2400" dirty="0">
              <a:solidFill>
                <a:srgbClr val="000000"/>
              </a:solidFill>
            </a:endParaRPr>
          </a:p>
          <a:p>
            <a:pPr marL="0" indent="0">
              <a:buNone/>
            </a:pPr>
            <a:r>
              <a:rPr lang="en-AU" sz="2400" dirty="0">
                <a:solidFill>
                  <a:srgbClr val="000000"/>
                </a:solidFill>
              </a:rPr>
              <a:t>We also recognise the privileges that we carry as white middle-class educated males in Australia and how fortunate our lives have been because of this. </a:t>
            </a:r>
          </a:p>
          <a:p>
            <a:endParaRPr lang="en-AU" sz="2400" dirty="0">
              <a:solidFill>
                <a:srgbClr val="000000"/>
              </a:solidFill>
            </a:endParaRPr>
          </a:p>
        </p:txBody>
      </p:sp>
      <p:sp>
        <p:nvSpPr>
          <p:cNvPr id="4" name="Footer Placeholder 3">
            <a:extLst>
              <a:ext uri="{FF2B5EF4-FFF2-40B4-BE49-F238E27FC236}">
                <a16:creationId xmlns:a16="http://schemas.microsoft.com/office/drawing/2014/main" id="{3FEAEF6A-964A-4FA2-B93A-4B30DC45E98D}"/>
              </a:ext>
            </a:extLst>
          </p:cNvPr>
          <p:cNvSpPr>
            <a:spLocks noGrp="1"/>
          </p:cNvSpPr>
          <p:nvPr>
            <p:ph type="ftr" sz="quarter" idx="11"/>
          </p:nvPr>
        </p:nvSpPr>
        <p:spPr/>
        <p:txBody>
          <a:bodyPr/>
          <a:lstStyle/>
          <a:p>
            <a:r>
              <a:rPr lang="en-AU"/>
              <a:t>soyp.com.au</a:t>
            </a:r>
          </a:p>
        </p:txBody>
      </p:sp>
    </p:spTree>
    <p:extLst>
      <p:ext uri="{BB962C8B-B14F-4D97-AF65-F5344CB8AC3E}">
        <p14:creationId xmlns:p14="http://schemas.microsoft.com/office/powerpoint/2010/main" val="325619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823D21-20AF-4340-B645-C0E1CD3EF6F3}"/>
              </a:ext>
            </a:extLst>
          </p:cNvPr>
          <p:cNvPicPr>
            <a:picLocks noGrp="1" noChangeAspect="1"/>
          </p:cNvPicPr>
          <p:nvPr>
            <p:ph idx="1"/>
          </p:nvPr>
        </p:nvPicPr>
        <p:blipFill rotWithShape="1">
          <a:blip r:embed="rId3"/>
          <a:srcRect l="7990" r="5872"/>
          <a:stretch/>
        </p:blipFill>
        <p:spPr>
          <a:xfrm>
            <a:off x="20" y="10"/>
            <a:ext cx="4637226" cy="6857990"/>
          </a:xfrm>
          <a:prstGeom prst="rect">
            <a:avLst/>
          </a:prstGeom>
        </p:spPr>
      </p:pic>
      <p:sp>
        <p:nvSpPr>
          <p:cNvPr id="11"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5219139" y="3004748"/>
            <a:ext cx="6274591" cy="3351602"/>
          </a:xfrm>
        </p:spPr>
        <p:txBody>
          <a:bodyPr vert="horz" lIns="91440" tIns="45720" rIns="91440" bIns="45720" rtlCol="0" anchor="b">
            <a:normAutofit fontScale="90000"/>
          </a:bodyPr>
          <a:lstStyle/>
          <a:p>
            <a:r>
              <a:rPr lang="en-US" sz="6000" dirty="0">
                <a:solidFill>
                  <a:schemeClr val="bg1"/>
                </a:solidFill>
              </a:rPr>
              <a:t>Today is about avoiding a crash, and also about ensuring a positive landing in the future </a:t>
            </a:r>
            <a:br>
              <a:rPr lang="en-US" sz="6000" dirty="0">
                <a:solidFill>
                  <a:schemeClr val="bg1"/>
                </a:solidFill>
              </a:rPr>
            </a:br>
            <a:br>
              <a:rPr lang="en-US" sz="6000" dirty="0">
                <a:solidFill>
                  <a:schemeClr val="bg1"/>
                </a:solidFill>
              </a:rPr>
            </a:br>
            <a:endParaRPr lang="en-US" sz="6000" dirty="0">
              <a:solidFill>
                <a:schemeClr val="bg1"/>
              </a:solidFill>
            </a:endParaRPr>
          </a:p>
        </p:txBody>
      </p:sp>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7951033" y="6356350"/>
            <a:ext cx="4114800" cy="365125"/>
          </a:xfrm>
        </p:spPr>
        <p:txBody>
          <a:bodyPr/>
          <a:lstStyle/>
          <a:p>
            <a:r>
              <a:rPr lang="en-AU" dirty="0"/>
              <a:t>soyp.com.au</a:t>
            </a:r>
          </a:p>
          <a:p>
            <a:r>
              <a:rPr lang="en-AU" dirty="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Tree>
    <p:extLst>
      <p:ext uri="{BB962C8B-B14F-4D97-AF65-F5344CB8AC3E}">
        <p14:creationId xmlns:p14="http://schemas.microsoft.com/office/powerpoint/2010/main" val="173316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000" dirty="0"/>
              <a:t>Naming the beast</a:t>
            </a:r>
            <a:br>
              <a:rPr lang="en-US" sz="2100" dirty="0"/>
            </a:br>
            <a:br>
              <a:rPr lang="en-US" sz="2100" dirty="0"/>
            </a:br>
            <a:endParaRPr lang="en-US" sz="2100" dirty="0"/>
          </a:p>
        </p:txBody>
      </p:sp>
      <p:sp>
        <p:nvSpPr>
          <p:cNvPr id="8" name="Content Placeholder 7">
            <a:extLst>
              <a:ext uri="{FF2B5EF4-FFF2-40B4-BE49-F238E27FC236}">
                <a16:creationId xmlns:a16="http://schemas.microsoft.com/office/drawing/2014/main" id="{029D2D97-1F3F-421A-A103-B3EDBFCA41EF}"/>
              </a:ext>
            </a:extLst>
          </p:cNvPr>
          <p:cNvSpPr>
            <a:spLocks noGrp="1"/>
          </p:cNvSpPr>
          <p:nvPr>
            <p:ph idx="1"/>
          </p:nvPr>
        </p:nvSpPr>
        <p:spPr>
          <a:xfrm>
            <a:off x="4965431" y="2438400"/>
            <a:ext cx="6586489" cy="3785419"/>
          </a:xfrm>
        </p:spPr>
        <p:txBody>
          <a:bodyPr>
            <a:normAutofit/>
          </a:bodyPr>
          <a:lstStyle/>
          <a:p>
            <a:r>
              <a:rPr lang="en-AU" sz="2000" dirty="0"/>
              <a:t>A little virus!</a:t>
            </a:r>
          </a:p>
          <a:p>
            <a:r>
              <a:rPr lang="en-AU" sz="2000" dirty="0"/>
              <a:t>Rate these fears that a virus brings?</a:t>
            </a:r>
          </a:p>
          <a:p>
            <a:r>
              <a:rPr lang="en-AU" sz="2000" dirty="0"/>
              <a:t>What does it mean professionally?</a:t>
            </a:r>
          </a:p>
          <a:p>
            <a:r>
              <a:rPr lang="en-AU" sz="2000" dirty="0"/>
              <a:t>Future personal health</a:t>
            </a:r>
          </a:p>
          <a:p>
            <a:r>
              <a:rPr lang="en-AU" sz="2000" dirty="0"/>
              <a:t>Future family health</a:t>
            </a:r>
          </a:p>
          <a:p>
            <a:r>
              <a:rPr lang="en-AU" sz="2000" dirty="0"/>
              <a:t>Future financial health</a:t>
            </a:r>
          </a:p>
          <a:p>
            <a:r>
              <a:rPr lang="en-AU" sz="2000" dirty="0"/>
              <a:t>Community impact</a:t>
            </a:r>
          </a:p>
          <a:p>
            <a:r>
              <a:rPr lang="en-AU" sz="2000" dirty="0"/>
              <a:t>Spending so much time alone/with your family</a:t>
            </a:r>
          </a:p>
          <a:p>
            <a:r>
              <a:rPr lang="en-AU" sz="2000" dirty="0"/>
              <a:t>Going to your local supermarket!</a:t>
            </a:r>
          </a:p>
        </p:txBody>
      </p:sp>
      <p:pic>
        <p:nvPicPr>
          <p:cNvPr id="3" name="Picture 2">
            <a:extLst>
              <a:ext uri="{FF2B5EF4-FFF2-40B4-BE49-F238E27FC236}">
                <a16:creationId xmlns:a16="http://schemas.microsoft.com/office/drawing/2014/main" id="{1FC71CE0-D5BC-4E4E-AD8D-EFCF1EBE4D62}"/>
              </a:ext>
            </a:extLst>
          </p:cNvPr>
          <p:cNvPicPr>
            <a:picLocks noChangeAspect="1"/>
          </p:cNvPicPr>
          <p:nvPr/>
        </p:nvPicPr>
        <p:blipFill rotWithShape="1">
          <a:blip r:embed="rId3"/>
          <a:srcRect l="27657" r="27224" b="-1"/>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13F67"/>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4965430" y="6223820"/>
            <a:ext cx="4139134" cy="497656"/>
          </a:xfrm>
        </p:spPr>
        <p:txBody>
          <a:bodyPr>
            <a:noAutofit/>
          </a:bodyPr>
          <a:lstStyle/>
          <a:p>
            <a:pPr>
              <a:lnSpc>
                <a:spcPct val="90000"/>
              </a:lnSpc>
              <a:spcAft>
                <a:spcPts val="600"/>
              </a:spcAft>
            </a:pPr>
            <a:r>
              <a:rPr lang="en-AU" dirty="0"/>
              <a:t>soyp.com.au</a:t>
            </a:r>
          </a:p>
          <a:p>
            <a:pPr>
              <a:lnSpc>
                <a:spcPct val="90000"/>
              </a:lnSpc>
              <a:spcAft>
                <a:spcPts val="600"/>
              </a:spcAft>
            </a:pPr>
            <a:r>
              <a:rPr lang="en-AU" dirty="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Tree>
    <p:extLst>
      <p:ext uri="{BB962C8B-B14F-4D97-AF65-F5344CB8AC3E}">
        <p14:creationId xmlns:p14="http://schemas.microsoft.com/office/powerpoint/2010/main" val="179053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000" dirty="0"/>
              <a:t>Amygdala Hijack</a:t>
            </a:r>
            <a:br>
              <a:rPr lang="en-US" sz="2100" dirty="0"/>
            </a:br>
            <a:br>
              <a:rPr lang="en-US" sz="2100" dirty="0"/>
            </a:br>
            <a:endParaRPr lang="en-US" sz="2100" dirty="0"/>
          </a:p>
        </p:txBody>
      </p:sp>
      <p:sp>
        <p:nvSpPr>
          <p:cNvPr id="8" name="Content Placeholder 7">
            <a:extLst>
              <a:ext uri="{FF2B5EF4-FFF2-40B4-BE49-F238E27FC236}">
                <a16:creationId xmlns:a16="http://schemas.microsoft.com/office/drawing/2014/main" id="{029D2D97-1F3F-421A-A103-B3EDBFCA41EF}"/>
              </a:ext>
            </a:extLst>
          </p:cNvPr>
          <p:cNvSpPr>
            <a:spLocks noGrp="1"/>
          </p:cNvSpPr>
          <p:nvPr>
            <p:ph idx="1"/>
          </p:nvPr>
        </p:nvSpPr>
        <p:spPr>
          <a:xfrm>
            <a:off x="4965431" y="2438400"/>
            <a:ext cx="6586489" cy="3785419"/>
          </a:xfrm>
        </p:spPr>
        <p:txBody>
          <a:bodyPr>
            <a:normAutofit/>
          </a:bodyPr>
          <a:lstStyle/>
          <a:p>
            <a:r>
              <a:rPr lang="en-AU" sz="2000" dirty="0"/>
              <a:t>Fight </a:t>
            </a:r>
          </a:p>
          <a:p>
            <a:r>
              <a:rPr lang="en-AU" sz="2000" dirty="0"/>
              <a:t>Flight</a:t>
            </a:r>
          </a:p>
          <a:p>
            <a:r>
              <a:rPr lang="en-AU" sz="2000" dirty="0"/>
              <a:t>Freeze</a:t>
            </a:r>
          </a:p>
          <a:p>
            <a:endParaRPr lang="en-AU" sz="2000" dirty="0"/>
          </a:p>
          <a:p>
            <a:endParaRPr lang="en-AU" sz="2000" dirty="0"/>
          </a:p>
          <a:p>
            <a:r>
              <a:rPr lang="en-AU" sz="2000" dirty="0"/>
              <a:t>We need to break this cycle for ourselves so we can lead </a:t>
            </a:r>
          </a:p>
          <a:p>
            <a:r>
              <a:rPr lang="en-AU" sz="2000" dirty="0"/>
              <a:t>But first how do you feel</a:t>
            </a:r>
          </a:p>
        </p:txBody>
      </p:sp>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13F67"/>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4965430" y="6107714"/>
            <a:ext cx="4139134" cy="613762"/>
          </a:xfrm>
        </p:spPr>
        <p:txBody>
          <a:bodyPr>
            <a:normAutofit/>
          </a:bodyPr>
          <a:lstStyle/>
          <a:p>
            <a:pPr>
              <a:lnSpc>
                <a:spcPct val="90000"/>
              </a:lnSpc>
              <a:spcAft>
                <a:spcPts val="600"/>
              </a:spcAft>
            </a:pPr>
            <a:r>
              <a:rPr lang="en-AU" sz="1400" dirty="0"/>
              <a:t>soyp.com.au</a:t>
            </a:r>
          </a:p>
          <a:p>
            <a:pPr>
              <a:lnSpc>
                <a:spcPct val="90000"/>
              </a:lnSpc>
              <a:spcAft>
                <a:spcPts val="600"/>
              </a:spcAft>
            </a:pPr>
            <a:r>
              <a:rPr lang="en-AU" sz="1400" dirty="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graphicFrame>
        <p:nvGraphicFramePr>
          <p:cNvPr id="4" name="Diagram 3">
            <a:extLst>
              <a:ext uri="{FF2B5EF4-FFF2-40B4-BE49-F238E27FC236}">
                <a16:creationId xmlns:a16="http://schemas.microsoft.com/office/drawing/2014/main" id="{F87BC6A0-66E2-48B6-96B6-ADBBDC6C5E03}"/>
              </a:ext>
            </a:extLst>
          </p:cNvPr>
          <p:cNvGraphicFramePr/>
          <p:nvPr>
            <p:extLst>
              <p:ext uri="{D42A27DB-BD31-4B8C-83A1-F6EECF244321}">
                <p14:modId xmlns:p14="http://schemas.microsoft.com/office/powerpoint/2010/main" val="3069184136"/>
              </p:ext>
            </p:extLst>
          </p:nvPr>
        </p:nvGraphicFramePr>
        <p:xfrm>
          <a:off x="-728419" y="1425185"/>
          <a:ext cx="6461560" cy="468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0C71DBD6-4022-4572-B46C-A67ACA3D8DF8}"/>
              </a:ext>
            </a:extLst>
          </p:cNvPr>
          <p:cNvPicPr>
            <a:picLocks noChangeAspect="1"/>
          </p:cNvPicPr>
          <p:nvPr/>
        </p:nvPicPr>
        <p:blipFill>
          <a:blip r:embed="rId9"/>
          <a:stretch>
            <a:fillRect/>
          </a:stretch>
        </p:blipFill>
        <p:spPr>
          <a:xfrm>
            <a:off x="1504487" y="3014420"/>
            <a:ext cx="1995748" cy="1123062"/>
          </a:xfrm>
          <a:prstGeom prst="rect">
            <a:avLst/>
          </a:prstGeom>
        </p:spPr>
      </p:pic>
    </p:spTree>
    <p:extLst>
      <p:ext uri="{BB962C8B-B14F-4D97-AF65-F5344CB8AC3E}">
        <p14:creationId xmlns:p14="http://schemas.microsoft.com/office/powerpoint/2010/main" val="164993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838200" y="585216"/>
            <a:ext cx="10515600" cy="1325563"/>
          </a:xfrm>
        </p:spPr>
        <p:txBody>
          <a:bodyPr vert="horz" lIns="91440" tIns="45720" rIns="91440" bIns="45720" rtlCol="0">
            <a:normAutofit fontScale="90000"/>
          </a:bodyPr>
          <a:lstStyle/>
          <a:p>
            <a:br>
              <a:rPr lang="en-US" sz="1400" dirty="0">
                <a:solidFill>
                  <a:schemeClr val="bg1"/>
                </a:solidFill>
              </a:rPr>
            </a:br>
            <a:br>
              <a:rPr lang="en-US" sz="1400" dirty="0">
                <a:solidFill>
                  <a:schemeClr val="bg1"/>
                </a:solidFill>
              </a:rPr>
            </a:br>
            <a:r>
              <a:rPr lang="en-US" sz="4000" dirty="0">
                <a:solidFill>
                  <a:schemeClr val="bg1"/>
                </a:solidFill>
              </a:rPr>
              <a:t>Break the cycle</a:t>
            </a:r>
            <a:br>
              <a:rPr lang="en-US" sz="1400" dirty="0">
                <a:solidFill>
                  <a:schemeClr val="bg1"/>
                </a:solidFill>
              </a:rPr>
            </a:br>
            <a:br>
              <a:rPr lang="en-US" sz="1400" dirty="0">
                <a:solidFill>
                  <a:schemeClr val="bg1"/>
                </a:solidFill>
              </a:rPr>
            </a:br>
            <a:endParaRPr lang="en-US" sz="1400" dirty="0">
              <a:solidFill>
                <a:schemeClr val="bg1"/>
              </a:solidFill>
            </a:endParaRPr>
          </a:p>
        </p:txBody>
      </p:sp>
      <p:pic>
        <p:nvPicPr>
          <p:cNvPr id="4" name="Picture 3">
            <a:extLst>
              <a:ext uri="{FF2B5EF4-FFF2-40B4-BE49-F238E27FC236}">
                <a16:creationId xmlns:a16="http://schemas.microsoft.com/office/drawing/2014/main" id="{85C0F975-C3F1-4DB5-AB46-4893DC693B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1248" y="2831838"/>
            <a:ext cx="6236208" cy="3030063"/>
          </a:xfrm>
          <a:prstGeom prst="rect">
            <a:avLst/>
          </a:prstGeom>
        </p:spPr>
      </p:pic>
      <p:sp>
        <p:nvSpPr>
          <p:cNvPr id="8" name="Content Placeholder 7">
            <a:extLst>
              <a:ext uri="{FF2B5EF4-FFF2-40B4-BE49-F238E27FC236}">
                <a16:creationId xmlns:a16="http://schemas.microsoft.com/office/drawing/2014/main" id="{029D2D97-1F3F-421A-A103-B3EDBFCA41EF}"/>
              </a:ext>
            </a:extLst>
          </p:cNvPr>
          <p:cNvSpPr>
            <a:spLocks noGrp="1"/>
          </p:cNvSpPr>
          <p:nvPr>
            <p:ph idx="1"/>
          </p:nvPr>
        </p:nvSpPr>
        <p:spPr>
          <a:xfrm>
            <a:off x="7546848" y="2516777"/>
            <a:ext cx="3803904" cy="3660185"/>
          </a:xfrm>
        </p:spPr>
        <p:txBody>
          <a:bodyPr anchor="ctr">
            <a:normAutofit fontScale="92500"/>
          </a:bodyPr>
          <a:lstStyle/>
          <a:p>
            <a:r>
              <a:rPr lang="en-AU" sz="2200" dirty="0"/>
              <a:t>Recognise – recognise what is happening ‘How am I feeling?’</a:t>
            </a:r>
          </a:p>
          <a:p>
            <a:r>
              <a:rPr lang="en-AU" sz="2200" dirty="0"/>
              <a:t>Allow – allow life to be just as it is – ‘I’m scared – it’s uncomfortable but I can allow myself to feel this way’</a:t>
            </a:r>
          </a:p>
          <a:p>
            <a:r>
              <a:rPr lang="en-AU" sz="2200" dirty="0"/>
              <a:t>Investigate – with kindness – ‘why do I feel this way?’</a:t>
            </a:r>
          </a:p>
          <a:p>
            <a:r>
              <a:rPr lang="en-AU" sz="2200" dirty="0"/>
              <a:t>Non-identification ‘I am having a thought or emotion, but I am not that thought or emotion</a:t>
            </a:r>
          </a:p>
          <a:p>
            <a:endParaRPr lang="en-AU" sz="2200" dirty="0"/>
          </a:p>
        </p:txBody>
      </p:sp>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AU" sz="700"/>
              <a:t>soyp.com.au</a:t>
            </a:r>
          </a:p>
          <a:p>
            <a:pPr>
              <a:lnSpc>
                <a:spcPct val="90000"/>
              </a:lnSpc>
              <a:spcAft>
                <a:spcPts val="600"/>
              </a:spcAft>
            </a:pPr>
            <a:r>
              <a:rPr lang="en-AU" sz="70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Tree>
    <p:extLst>
      <p:ext uri="{BB962C8B-B14F-4D97-AF65-F5344CB8AC3E}">
        <p14:creationId xmlns:p14="http://schemas.microsoft.com/office/powerpoint/2010/main" val="30666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838200" y="585216"/>
            <a:ext cx="10515600" cy="1325563"/>
          </a:xfrm>
        </p:spPr>
        <p:txBody>
          <a:bodyPr vert="horz" lIns="91440" tIns="45720" rIns="91440" bIns="45720" rtlCol="0">
            <a:normAutofit fontScale="90000"/>
          </a:bodyPr>
          <a:lstStyle/>
          <a:p>
            <a:br>
              <a:rPr lang="en-US" sz="1400" dirty="0">
                <a:solidFill>
                  <a:schemeClr val="bg1"/>
                </a:solidFill>
              </a:rPr>
            </a:br>
            <a:br>
              <a:rPr lang="en-US" sz="4000" dirty="0">
                <a:solidFill>
                  <a:schemeClr val="bg1"/>
                </a:solidFill>
              </a:rPr>
            </a:br>
            <a:r>
              <a:rPr lang="en-US" sz="4000" dirty="0">
                <a:solidFill>
                  <a:schemeClr val="bg1"/>
                </a:solidFill>
              </a:rPr>
              <a:t>Fear today – gone tomorrow – Back in control</a:t>
            </a:r>
            <a:br>
              <a:rPr lang="en-US" sz="1400" dirty="0">
                <a:solidFill>
                  <a:schemeClr val="bg1"/>
                </a:solidFill>
              </a:rPr>
            </a:br>
            <a:br>
              <a:rPr lang="en-US" sz="1400" dirty="0">
                <a:solidFill>
                  <a:schemeClr val="bg1"/>
                </a:solidFill>
              </a:rPr>
            </a:br>
            <a:endParaRPr lang="en-US" sz="1400" dirty="0">
              <a:solidFill>
                <a:schemeClr val="bg1"/>
              </a:solidFill>
            </a:endParaRPr>
          </a:p>
        </p:txBody>
      </p:sp>
      <p:pic>
        <p:nvPicPr>
          <p:cNvPr id="4" name="Picture 3">
            <a:extLst>
              <a:ext uri="{FF2B5EF4-FFF2-40B4-BE49-F238E27FC236}">
                <a16:creationId xmlns:a16="http://schemas.microsoft.com/office/drawing/2014/main" id="{85C0F975-C3F1-4DB5-AB46-4893DC693B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86345" y="2458105"/>
            <a:ext cx="5144045" cy="3660185"/>
          </a:xfrm>
          <a:prstGeom prst="rect">
            <a:avLst/>
          </a:prstGeom>
        </p:spPr>
      </p:pic>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AU" sz="700"/>
              <a:t>soyp.com.au</a:t>
            </a:r>
          </a:p>
          <a:p>
            <a:pPr>
              <a:lnSpc>
                <a:spcPct val="90000"/>
              </a:lnSpc>
              <a:spcAft>
                <a:spcPts val="600"/>
              </a:spcAft>
            </a:pPr>
            <a:r>
              <a:rPr lang="en-AU" sz="70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Tree>
    <p:extLst>
      <p:ext uri="{BB962C8B-B14F-4D97-AF65-F5344CB8AC3E}">
        <p14:creationId xmlns:p14="http://schemas.microsoft.com/office/powerpoint/2010/main" val="358228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838200" y="585216"/>
            <a:ext cx="10515600" cy="1325563"/>
          </a:xfrm>
        </p:spPr>
        <p:txBody>
          <a:bodyPr vert="horz" lIns="91440" tIns="45720" rIns="91440" bIns="45720" rtlCol="0">
            <a:normAutofit/>
          </a:bodyPr>
          <a:lstStyle/>
          <a:p>
            <a:br>
              <a:rPr lang="en-US" sz="1400" dirty="0">
                <a:solidFill>
                  <a:schemeClr val="bg1"/>
                </a:solidFill>
              </a:rPr>
            </a:br>
            <a:r>
              <a:rPr lang="en-US" sz="4000" dirty="0">
                <a:solidFill>
                  <a:schemeClr val="bg1"/>
                </a:solidFill>
              </a:rPr>
              <a:t>Living in a VUCA World</a:t>
            </a:r>
            <a:br>
              <a:rPr lang="en-US" sz="1400" dirty="0">
                <a:solidFill>
                  <a:schemeClr val="bg1"/>
                </a:solidFill>
              </a:rPr>
            </a:br>
            <a:br>
              <a:rPr lang="en-US" sz="1400" dirty="0">
                <a:solidFill>
                  <a:schemeClr val="bg1"/>
                </a:solidFill>
              </a:rPr>
            </a:br>
            <a:endParaRPr lang="en-US" sz="1400" dirty="0">
              <a:solidFill>
                <a:schemeClr val="bg1"/>
              </a:solidFill>
            </a:endParaRPr>
          </a:p>
        </p:txBody>
      </p:sp>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AU" sz="700"/>
              <a:t>soyp.com.au</a:t>
            </a:r>
          </a:p>
          <a:p>
            <a:pPr>
              <a:lnSpc>
                <a:spcPct val="90000"/>
              </a:lnSpc>
              <a:spcAft>
                <a:spcPts val="600"/>
              </a:spcAft>
            </a:pPr>
            <a:r>
              <a:rPr lang="en-AU" sz="70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pic>
        <p:nvPicPr>
          <p:cNvPr id="6" name="Picture 5">
            <a:extLst>
              <a:ext uri="{FF2B5EF4-FFF2-40B4-BE49-F238E27FC236}">
                <a16:creationId xmlns:a16="http://schemas.microsoft.com/office/drawing/2014/main" id="{1F3222D4-B5C6-4215-9BA4-19A4A006136C}"/>
              </a:ext>
            </a:extLst>
          </p:cNvPr>
          <p:cNvPicPr>
            <a:picLocks noChangeAspect="1"/>
          </p:cNvPicPr>
          <p:nvPr/>
        </p:nvPicPr>
        <p:blipFill>
          <a:blip r:embed="rId4"/>
          <a:stretch>
            <a:fillRect/>
          </a:stretch>
        </p:blipFill>
        <p:spPr>
          <a:xfrm>
            <a:off x="2188564" y="2260600"/>
            <a:ext cx="7620000" cy="4095750"/>
          </a:xfrm>
          <a:prstGeom prst="rect">
            <a:avLst/>
          </a:prstGeom>
        </p:spPr>
      </p:pic>
      <p:sp>
        <p:nvSpPr>
          <p:cNvPr id="3" name="Rectangle 2">
            <a:extLst>
              <a:ext uri="{FF2B5EF4-FFF2-40B4-BE49-F238E27FC236}">
                <a16:creationId xmlns:a16="http://schemas.microsoft.com/office/drawing/2014/main" id="{2DB63B29-E667-42C8-BB53-687090D47D3A}"/>
              </a:ext>
            </a:extLst>
          </p:cNvPr>
          <p:cNvSpPr/>
          <p:nvPr/>
        </p:nvSpPr>
        <p:spPr>
          <a:xfrm>
            <a:off x="5168348" y="3210338"/>
            <a:ext cx="4621695" cy="3146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2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3C33-AB6F-4FBF-A788-930B78382E0F}"/>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sz="4000" dirty="0">
                <a:solidFill>
                  <a:schemeClr val="bg1"/>
                </a:solidFill>
              </a:rPr>
              <a:t>‘Hope’ - Martin (2008)</a:t>
            </a:r>
            <a:br>
              <a:rPr lang="en-US" sz="1400" dirty="0">
                <a:solidFill>
                  <a:schemeClr val="bg1"/>
                </a:solidFill>
              </a:rPr>
            </a:br>
            <a:br>
              <a:rPr lang="en-US" sz="1400" dirty="0">
                <a:solidFill>
                  <a:schemeClr val="bg1"/>
                </a:solidFill>
              </a:rPr>
            </a:br>
            <a:endParaRPr lang="en-US" sz="1400" dirty="0">
              <a:solidFill>
                <a:schemeClr val="bg1"/>
              </a:solidFill>
            </a:endParaRPr>
          </a:p>
        </p:txBody>
      </p:sp>
      <p:sp>
        <p:nvSpPr>
          <p:cNvPr id="5" name="Footer Placeholder 4">
            <a:extLst>
              <a:ext uri="{FF2B5EF4-FFF2-40B4-BE49-F238E27FC236}">
                <a16:creationId xmlns:a16="http://schemas.microsoft.com/office/drawing/2014/main" id="{A19F58DB-8773-40B9-B621-4B1E6DB49BB9}"/>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AU" sz="700"/>
              <a:t>soyp.com.au</a:t>
            </a:r>
          </a:p>
          <a:p>
            <a:pPr>
              <a:lnSpc>
                <a:spcPct val="90000"/>
              </a:lnSpc>
              <a:spcAft>
                <a:spcPts val="600"/>
              </a:spcAft>
            </a:pPr>
            <a:r>
              <a:rPr lang="en-AU" sz="700"/>
              <a:t>Helping your ideas and organisation fly</a:t>
            </a:r>
          </a:p>
        </p:txBody>
      </p:sp>
      <p:pic>
        <p:nvPicPr>
          <p:cNvPr id="10" name="Picture 9" descr="A picture containing drawing&#10;&#10;Description automatically generated">
            <a:extLst>
              <a:ext uri="{FF2B5EF4-FFF2-40B4-BE49-F238E27FC236}">
                <a16:creationId xmlns:a16="http://schemas.microsoft.com/office/drawing/2014/main" id="{AD8E0721-DDA5-4CAE-AA86-26283A789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0704">
            <a:off x="10719662" y="503557"/>
            <a:ext cx="1194920" cy="670618"/>
          </a:xfrm>
          <a:prstGeom prst="rect">
            <a:avLst/>
          </a:prstGeom>
        </p:spPr>
      </p:pic>
      <p:sp>
        <p:nvSpPr>
          <p:cNvPr id="3" name="Rectangle 2">
            <a:extLst>
              <a:ext uri="{FF2B5EF4-FFF2-40B4-BE49-F238E27FC236}">
                <a16:creationId xmlns:a16="http://schemas.microsoft.com/office/drawing/2014/main" id="{F14F45A1-4D0C-4CF2-9CBC-C8DC4FA40636}"/>
              </a:ext>
            </a:extLst>
          </p:cNvPr>
          <p:cNvSpPr/>
          <p:nvPr/>
        </p:nvSpPr>
        <p:spPr>
          <a:xfrm>
            <a:off x="1673938" y="2637233"/>
            <a:ext cx="8424220" cy="3416320"/>
          </a:xfrm>
          <a:prstGeom prst="rect">
            <a:avLst/>
          </a:prstGeom>
        </p:spPr>
        <p:txBody>
          <a:bodyPr wrap="square">
            <a:spAutoFit/>
          </a:bodyPr>
          <a:lstStyle/>
          <a:p>
            <a:r>
              <a:rPr lang="en-GB" sz="2400" dirty="0"/>
              <a:t>Hope plays a framing role in relation to our uptake, interpretation and deliberative use of information. (2008)</a:t>
            </a:r>
          </a:p>
          <a:p>
            <a:endParaRPr lang="en-GB" sz="2400" dirty="0"/>
          </a:p>
          <a:p>
            <a:r>
              <a:rPr lang="en-GB" sz="2400" dirty="0"/>
              <a:t>Like anything, it informs how we take in and react to the world.</a:t>
            </a:r>
          </a:p>
          <a:p>
            <a:r>
              <a:rPr lang="en-GB" sz="2400" dirty="0"/>
              <a:t>Holding, engaging and using hope as a basis in how we communicate- becomes a deliberate act to support ourselves and others in a crises</a:t>
            </a:r>
          </a:p>
          <a:p>
            <a:r>
              <a:rPr lang="en-GB" sz="2400" dirty="0"/>
              <a:t>We can be active in our engaging in hope – creating and spreading hope</a:t>
            </a:r>
          </a:p>
        </p:txBody>
      </p:sp>
    </p:spTree>
    <p:extLst>
      <p:ext uri="{BB962C8B-B14F-4D97-AF65-F5344CB8AC3E}">
        <p14:creationId xmlns:p14="http://schemas.microsoft.com/office/powerpoint/2010/main" val="4160592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2838</Words>
  <Application>Microsoft Office PowerPoint</Application>
  <PresentationFormat>Widescreen</PresentationFormat>
  <Paragraphs>196</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Acknowledgement</vt:lpstr>
      <vt:lpstr>Today is about avoiding a crash, and also about ensuring a positive landing in the future   </vt:lpstr>
      <vt:lpstr>Naming the beast  </vt:lpstr>
      <vt:lpstr>Amygdala Hijack  </vt:lpstr>
      <vt:lpstr>  Break the cycle  </vt:lpstr>
      <vt:lpstr>  Fear today – gone tomorrow – Back in control  </vt:lpstr>
      <vt:lpstr> Living in a VUCA World  </vt:lpstr>
      <vt:lpstr>‘Hope’ - Martin (2008)  </vt:lpstr>
      <vt:lpstr>Tips to deal with ambiguity in the workplace  </vt:lpstr>
      <vt:lpstr> Walking the Talk  </vt:lpstr>
      <vt:lpstr>Develop sisu  </vt:lpstr>
      <vt:lpstr>be kind to others and yourself but be safe and buckle up  (and book in to our 3 week course) contact on  fly@soyp.com.au or call  us Tim 0408 176 218 Chris 0447 976 831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O'Connor</dc:creator>
  <cp:lastModifiedBy>Christopher O'Connor</cp:lastModifiedBy>
  <cp:revision>21</cp:revision>
  <dcterms:created xsi:type="dcterms:W3CDTF">2020-03-25T04:05:18Z</dcterms:created>
  <dcterms:modified xsi:type="dcterms:W3CDTF">2020-04-07T05:35:00Z</dcterms:modified>
</cp:coreProperties>
</file>